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Lst>
  <p:sldSz cy="6858000" cx="9144000"/>
  <p:notesSz cx="6881800" cy="9296400"/>
  <p:embeddedFontLst>
    <p:embeddedFont>
      <p:font typeface="Erica One"/>
      <p:regular r:id="rId1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34" roundtripDataSignature="AMtx7mhKnWD62Vb0mcYyd4ac2xSO6mlP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6B9A36-1E27-4E37-83FB-428ABA622015}">
  <a:tblStyle styleId="{D66B9A36-1E27-4E37-83FB-428ABA62201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923B39E0-2620-4B8C-A3BD-24FF18EA896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4" Type="http://customschemas.google.com/relationships/presentationmetadata" Target="metadata"/><Relationship Id="rId133" Type="http://schemas.openxmlformats.org/officeDocument/2006/relationships/font" Target="fonts/EricaOne-regular.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i\Documents\LevelI&amp;II\Copy%20of%2011s0130.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ami\Documents\LevelI&amp;II\orthopedi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ami\Documents\LevelI&amp;II\orthopedi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mi\Documents\LevelI&amp;II\orthopedi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mi\Documents\LevelI&amp;II\orthopedic.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mi\Documents\LevelI&amp;II\orthopedi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ami\Documents\LevelI&amp;II\number&amp;cos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ami\Documents\LevelI&amp;II\orthopedi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ami\Documents\LevelI&amp;II\practiceguideli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Total </a:t>
            </a:r>
            <a:r>
              <a:rPr lang="en-US" dirty="0" smtClean="0"/>
              <a:t> U.S. Healthcare </a:t>
            </a:r>
            <a:r>
              <a:rPr lang="en-US" dirty="0"/>
              <a:t>Expenditures (Billion) </a:t>
            </a:r>
          </a:p>
        </c:rich>
      </c:tx>
    </c:title>
    <c:plotArea>
      <c:layout/>
      <c:barChart>
        <c:barDir val="col"/>
        <c:grouping val="clustered"/>
        <c:ser>
          <c:idx val="0"/>
          <c:order val="0"/>
          <c:tx>
            <c:strRef>
              <c:f>Sheet1!$B$1:$B$3</c:f>
              <c:strCache>
                <c:ptCount val="1"/>
                <c:pt idx="0">
                  <c:v>Total healthcare expenditures (Billion) </c:v>
                </c:pt>
              </c:strCache>
            </c:strRef>
          </c:tx>
          <c:spPr>
            <a:solidFill>
              <a:srgbClr val="00B050"/>
            </a:solidFill>
          </c:spPr>
          <c:cat>
            <c:strRef>
              <c:f>Sheet1!$A$4:$A$52</c:f>
              <c:strCache>
                <c:ptCount val="4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strCache>
            </c:strRef>
          </c:cat>
          <c:val>
            <c:numRef>
              <c:f>Sheet1!$B$4:$B$52</c:f>
              <c:numCache>
                <c:formatCode>#,##0</c:formatCode>
                <c:ptCount val="49"/>
                <c:pt idx="0">
                  <c:v>27.486999999999789</c:v>
                </c:pt>
                <c:pt idx="1">
                  <c:v>29.358000000000001</c:v>
                </c:pt>
                <c:pt idx="2">
                  <c:v>32.044000000000004</c:v>
                </c:pt>
                <c:pt idx="3">
                  <c:v>34.894000000000005</c:v>
                </c:pt>
                <c:pt idx="4">
                  <c:v>38.679000000000002</c:v>
                </c:pt>
                <c:pt idx="5">
                  <c:v>42.160000000000011</c:v>
                </c:pt>
                <c:pt idx="6">
                  <c:v>46.410999999999994</c:v>
                </c:pt>
                <c:pt idx="7">
                  <c:v>52.033000000000001</c:v>
                </c:pt>
                <c:pt idx="8">
                  <c:v>58.967000000000006</c:v>
                </c:pt>
                <c:pt idx="9">
                  <c:v>66.345000000000013</c:v>
                </c:pt>
                <c:pt idx="10">
                  <c:v>74.856999999999999</c:v>
                </c:pt>
                <c:pt idx="11">
                  <c:v>83.236999999999995</c:v>
                </c:pt>
                <c:pt idx="12">
                  <c:v>92.929000000000002</c:v>
                </c:pt>
                <c:pt idx="13">
                  <c:v>102.97499999999999</c:v>
                </c:pt>
                <c:pt idx="14">
                  <c:v>116.748</c:v>
                </c:pt>
                <c:pt idx="15">
                  <c:v>133.02100000000004</c:v>
                </c:pt>
                <c:pt idx="16">
                  <c:v>152.33000000000001</c:v>
                </c:pt>
                <c:pt idx="17">
                  <c:v>172.79399999999998</c:v>
                </c:pt>
                <c:pt idx="18">
                  <c:v>194.16499999999999</c:v>
                </c:pt>
                <c:pt idx="19">
                  <c:v>219.91499999999999</c:v>
                </c:pt>
                <c:pt idx="20">
                  <c:v>253.39000000000001</c:v>
                </c:pt>
                <c:pt idx="21">
                  <c:v>293.56799999999993</c:v>
                </c:pt>
                <c:pt idx="22">
                  <c:v>330.76499999999999</c:v>
                </c:pt>
                <c:pt idx="23">
                  <c:v>364.697</c:v>
                </c:pt>
                <c:pt idx="24">
                  <c:v>401.54199999999969</c:v>
                </c:pt>
                <c:pt idx="25">
                  <c:v>439.28500000000003</c:v>
                </c:pt>
                <c:pt idx="26">
                  <c:v>471.31700000000001</c:v>
                </c:pt>
                <c:pt idx="27">
                  <c:v>512.96099999999797</c:v>
                </c:pt>
                <c:pt idx="28">
                  <c:v>573.99900000000002</c:v>
                </c:pt>
                <c:pt idx="29">
                  <c:v>638.78700000000003</c:v>
                </c:pt>
                <c:pt idx="30">
                  <c:v>714.17100000000005</c:v>
                </c:pt>
                <c:pt idx="31">
                  <c:v>781.59299999999996</c:v>
                </c:pt>
                <c:pt idx="32">
                  <c:v>849.06599999999946</c:v>
                </c:pt>
                <c:pt idx="33">
                  <c:v>912.476</c:v>
                </c:pt>
                <c:pt idx="34">
                  <c:v>962.12699999999938</c:v>
                </c:pt>
                <c:pt idx="35">
                  <c:v>1016.6319999999994</c:v>
                </c:pt>
                <c:pt idx="36">
                  <c:v>1068.4760000000001</c:v>
                </c:pt>
                <c:pt idx="37">
                  <c:v>1125.1219999999998</c:v>
                </c:pt>
                <c:pt idx="38">
                  <c:v>1189.9939999999999</c:v>
                </c:pt>
                <c:pt idx="39">
                  <c:v>1265.1889999999999</c:v>
                </c:pt>
                <c:pt idx="40">
                  <c:v>1352.855</c:v>
                </c:pt>
                <c:pt idx="41">
                  <c:v>1469.2180000000001</c:v>
                </c:pt>
                <c:pt idx="42">
                  <c:v>1602.3909999999998</c:v>
                </c:pt>
                <c:pt idx="43">
                  <c:v>1735.201</c:v>
                </c:pt>
                <c:pt idx="44">
                  <c:v>1855.3889999999999</c:v>
                </c:pt>
                <c:pt idx="45">
                  <c:v>1982.5419999999999</c:v>
                </c:pt>
                <c:pt idx="46">
                  <c:v>2112.54</c:v>
                </c:pt>
                <c:pt idx="47">
                  <c:v>2239.7109999999998</c:v>
                </c:pt>
                <c:pt idx="48">
                  <c:v>2338.7469999999548</c:v>
                </c:pt>
              </c:numCache>
            </c:numRef>
          </c:val>
        </c:ser>
        <c:axId val="67426560"/>
        <c:axId val="70033408"/>
      </c:barChart>
      <c:catAx>
        <c:axId val="67426560"/>
        <c:scaling>
          <c:orientation val="minMax"/>
        </c:scaling>
        <c:axPos val="b"/>
        <c:numFmt formatCode="General" sourceLinked="1"/>
        <c:tickLblPos val="nextTo"/>
        <c:txPr>
          <a:bodyPr/>
          <a:lstStyle/>
          <a:p>
            <a:pPr>
              <a:defRPr sz="1200"/>
            </a:pPr>
            <a:endParaRPr lang="en-US"/>
          </a:p>
        </c:txPr>
        <c:crossAx val="70033408"/>
        <c:crosses val="autoZero"/>
        <c:auto val="1"/>
        <c:lblAlgn val="ctr"/>
        <c:lblOffset val="100"/>
      </c:catAx>
      <c:valAx>
        <c:axId val="70033408"/>
        <c:scaling>
          <c:orientation val="minMax"/>
        </c:scaling>
        <c:axPos val="l"/>
        <c:majorGridlines/>
        <c:numFmt formatCode="#,##0" sourceLinked="1"/>
        <c:tickLblPos val="nextTo"/>
        <c:txPr>
          <a:bodyPr/>
          <a:lstStyle/>
          <a:p>
            <a:pPr>
              <a:defRPr sz="1200"/>
            </a:pPr>
            <a:endParaRPr lang="en-US"/>
          </a:p>
        </c:txPr>
        <c:crossAx val="67426560"/>
        <c:crosses val="autoZero"/>
        <c:crossBetween val="between"/>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Lbls>
            <c:txPr>
              <a:bodyPr/>
              <a:lstStyle/>
              <a:p>
                <a:pPr>
                  <a:defRPr sz="1400"/>
                </a:pPr>
                <a:endParaRPr lang="en-US"/>
              </a:p>
            </c:txPr>
            <c:showVal val="1"/>
          </c:dLbls>
          <c:cat>
            <c:strRef>
              <c:f>Neurosurgical!$N$22:$R$22</c:f>
              <c:strCache>
                <c:ptCount val="5"/>
                <c:pt idx="0">
                  <c:v>Neurosurgical</c:v>
                </c:pt>
                <c:pt idx="1">
                  <c:v>Neurosurgical Case Reports/Series</c:v>
                </c:pt>
                <c:pt idx="2">
                  <c:v>Neurosurgical non-RCT</c:v>
                </c:pt>
                <c:pt idx="3">
                  <c:v>Neurosurgical RCT</c:v>
                </c:pt>
                <c:pt idx="4">
                  <c:v>Neurosurgical Blinded RCT</c:v>
                </c:pt>
              </c:strCache>
            </c:strRef>
          </c:cat>
          <c:val>
            <c:numRef>
              <c:f>Neurosurgical!$N$23:$R$23</c:f>
              <c:numCache>
                <c:formatCode>General</c:formatCode>
                <c:ptCount val="5"/>
                <c:pt idx="0">
                  <c:v>16365</c:v>
                </c:pt>
                <c:pt idx="1">
                  <c:v>4177</c:v>
                </c:pt>
                <c:pt idx="2">
                  <c:v>966</c:v>
                </c:pt>
                <c:pt idx="3">
                  <c:v>362</c:v>
                </c:pt>
                <c:pt idx="4">
                  <c:v>40</c:v>
                </c:pt>
              </c:numCache>
            </c:numRef>
          </c:val>
        </c:ser>
        <c:axId val="70850048"/>
        <c:axId val="70851584"/>
      </c:barChart>
      <c:catAx>
        <c:axId val="70850048"/>
        <c:scaling>
          <c:orientation val="minMax"/>
        </c:scaling>
        <c:axPos val="b"/>
        <c:tickLblPos val="nextTo"/>
        <c:txPr>
          <a:bodyPr/>
          <a:lstStyle/>
          <a:p>
            <a:pPr>
              <a:defRPr sz="1600"/>
            </a:pPr>
            <a:endParaRPr lang="en-US"/>
          </a:p>
        </c:txPr>
        <c:crossAx val="70851584"/>
        <c:crosses val="autoZero"/>
        <c:auto val="1"/>
        <c:lblAlgn val="ctr"/>
        <c:lblOffset val="100"/>
      </c:catAx>
      <c:valAx>
        <c:axId val="70851584"/>
        <c:scaling>
          <c:orientation val="minMax"/>
        </c:scaling>
        <c:axPos val="l"/>
        <c:majorGridlines/>
        <c:numFmt formatCode="General" sourceLinked="1"/>
        <c:tickLblPos val="nextTo"/>
        <c:crossAx val="7085004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Neurosurgical!$A$5</c:f>
              <c:strCache>
                <c:ptCount val="1"/>
                <c:pt idx="0">
                  <c:v>Humans, English, Randomized Controlled Trial, English, Keyword: neurosurgical.</c:v>
                </c:pt>
              </c:strCache>
            </c:strRef>
          </c:tx>
          <c:marker>
            <c:symbol val="none"/>
          </c:marker>
          <c:cat>
            <c:numRef>
              <c:f>Neurosurgical!$B$1:$R$1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Neurosurgical!$B$5:$R$5</c:f>
              <c:numCache>
                <c:formatCode>General</c:formatCode>
                <c:ptCount val="17"/>
                <c:pt idx="0">
                  <c:v>17</c:v>
                </c:pt>
                <c:pt idx="1">
                  <c:v>14</c:v>
                </c:pt>
                <c:pt idx="2">
                  <c:v>10</c:v>
                </c:pt>
                <c:pt idx="3">
                  <c:v>21</c:v>
                </c:pt>
                <c:pt idx="4">
                  <c:v>12</c:v>
                </c:pt>
                <c:pt idx="5">
                  <c:v>30</c:v>
                </c:pt>
                <c:pt idx="6">
                  <c:v>20</c:v>
                </c:pt>
                <c:pt idx="7">
                  <c:v>19</c:v>
                </c:pt>
                <c:pt idx="8">
                  <c:v>18</c:v>
                </c:pt>
                <c:pt idx="9">
                  <c:v>34</c:v>
                </c:pt>
                <c:pt idx="10">
                  <c:v>28</c:v>
                </c:pt>
                <c:pt idx="11">
                  <c:v>39</c:v>
                </c:pt>
                <c:pt idx="12">
                  <c:v>30</c:v>
                </c:pt>
                <c:pt idx="13">
                  <c:v>37</c:v>
                </c:pt>
                <c:pt idx="14">
                  <c:v>33</c:v>
                </c:pt>
              </c:numCache>
            </c:numRef>
          </c:val>
        </c:ser>
        <c:ser>
          <c:idx val="1"/>
          <c:order val="1"/>
          <c:tx>
            <c:strRef>
              <c:f>Neurosurgical!$A$6</c:f>
              <c:strCache>
                <c:ptCount val="1"/>
                <c:pt idx="0">
                  <c:v>Humans, English, Randomized Controlled Trial, English, Keyword: neurosurgical, blinded.</c:v>
                </c:pt>
              </c:strCache>
            </c:strRef>
          </c:tx>
          <c:spPr>
            <a:ln>
              <a:prstDash val="dash"/>
            </a:ln>
          </c:spPr>
          <c:marker>
            <c:symbol val="none"/>
          </c:marker>
          <c:cat>
            <c:numRef>
              <c:f>Neurosurgical!$B$1:$R$1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Neurosurgical!$B$6:$R$6</c:f>
              <c:numCache>
                <c:formatCode>General</c:formatCode>
                <c:ptCount val="17"/>
                <c:pt idx="0">
                  <c:v>1</c:v>
                </c:pt>
                <c:pt idx="1">
                  <c:v>0</c:v>
                </c:pt>
                <c:pt idx="2">
                  <c:v>2</c:v>
                </c:pt>
                <c:pt idx="3">
                  <c:v>2</c:v>
                </c:pt>
                <c:pt idx="4">
                  <c:v>0</c:v>
                </c:pt>
                <c:pt idx="5">
                  <c:v>5</c:v>
                </c:pt>
                <c:pt idx="6">
                  <c:v>2</c:v>
                </c:pt>
                <c:pt idx="7">
                  <c:v>3</c:v>
                </c:pt>
                <c:pt idx="8">
                  <c:v>3</c:v>
                </c:pt>
                <c:pt idx="9">
                  <c:v>4</c:v>
                </c:pt>
                <c:pt idx="10">
                  <c:v>3</c:v>
                </c:pt>
                <c:pt idx="11">
                  <c:v>1</c:v>
                </c:pt>
                <c:pt idx="12">
                  <c:v>4</c:v>
                </c:pt>
                <c:pt idx="13">
                  <c:v>6</c:v>
                </c:pt>
                <c:pt idx="14">
                  <c:v>4</c:v>
                </c:pt>
              </c:numCache>
            </c:numRef>
          </c:val>
        </c:ser>
        <c:marker val="1"/>
        <c:axId val="70868352"/>
        <c:axId val="70886528"/>
      </c:lineChart>
      <c:catAx>
        <c:axId val="70868352"/>
        <c:scaling>
          <c:orientation val="minMax"/>
        </c:scaling>
        <c:axPos val="b"/>
        <c:numFmt formatCode="General" sourceLinked="1"/>
        <c:tickLblPos val="nextTo"/>
        <c:crossAx val="70886528"/>
        <c:crosses val="autoZero"/>
        <c:auto val="1"/>
        <c:lblAlgn val="ctr"/>
        <c:lblOffset val="100"/>
      </c:catAx>
      <c:valAx>
        <c:axId val="70886528"/>
        <c:scaling>
          <c:orientation val="minMax"/>
        </c:scaling>
        <c:axPos val="l"/>
        <c:majorGridlines/>
        <c:numFmt formatCode="General" sourceLinked="1"/>
        <c:tickLblPos val="nextTo"/>
        <c:crossAx val="70868352"/>
        <c:crosses val="autoZero"/>
        <c:crossBetween val="between"/>
      </c:valAx>
    </c:plotArea>
    <c:legend>
      <c:legendPos val="t"/>
      <c:layout/>
      <c:txPr>
        <a:bodyPr/>
        <a:lstStyle/>
        <a:p>
          <a:pPr>
            <a:defRPr sz="14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Neurosurgical!$A$5</c:f>
              <c:strCache>
                <c:ptCount val="1"/>
                <c:pt idx="0">
                  <c:v>Humans, English, Randomized Controlled Trial, English, Keyword: neurosurgical.</c:v>
                </c:pt>
              </c:strCache>
            </c:strRef>
          </c:tx>
          <c:marker>
            <c:symbol val="none"/>
          </c:marker>
          <c:cat>
            <c:numRef>
              <c:f>Neurosurgical!$B$1:$R$1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Neurosurgical!$B$5:$R$5</c:f>
              <c:numCache>
                <c:formatCode>General</c:formatCode>
                <c:ptCount val="17"/>
                <c:pt idx="0">
                  <c:v>17</c:v>
                </c:pt>
                <c:pt idx="1">
                  <c:v>14</c:v>
                </c:pt>
                <c:pt idx="2">
                  <c:v>10</c:v>
                </c:pt>
                <c:pt idx="3">
                  <c:v>21</c:v>
                </c:pt>
                <c:pt idx="4">
                  <c:v>12</c:v>
                </c:pt>
                <c:pt idx="5">
                  <c:v>30</c:v>
                </c:pt>
                <c:pt idx="6">
                  <c:v>20</c:v>
                </c:pt>
                <c:pt idx="7">
                  <c:v>19</c:v>
                </c:pt>
                <c:pt idx="8">
                  <c:v>18</c:v>
                </c:pt>
                <c:pt idx="9">
                  <c:v>34</c:v>
                </c:pt>
                <c:pt idx="10">
                  <c:v>28</c:v>
                </c:pt>
                <c:pt idx="11">
                  <c:v>39</c:v>
                </c:pt>
                <c:pt idx="12">
                  <c:v>30</c:v>
                </c:pt>
                <c:pt idx="13">
                  <c:v>37</c:v>
                </c:pt>
                <c:pt idx="14">
                  <c:v>33</c:v>
                </c:pt>
              </c:numCache>
            </c:numRef>
          </c:val>
        </c:ser>
        <c:ser>
          <c:idx val="1"/>
          <c:order val="1"/>
          <c:tx>
            <c:strRef>
              <c:f>Neurosurgical!$A$8</c:f>
              <c:strCache>
                <c:ptCount val="1"/>
                <c:pt idx="0">
                  <c:v>Humans, English, Randomized Controlled Trial, English, Keyword: neurosurgical, cost.</c:v>
                </c:pt>
              </c:strCache>
            </c:strRef>
          </c:tx>
          <c:spPr>
            <a:ln>
              <a:prstDash val="dash"/>
            </a:ln>
          </c:spPr>
          <c:marker>
            <c:symbol val="none"/>
          </c:marker>
          <c:cat>
            <c:numRef>
              <c:f>Neurosurgical!$B$1:$R$1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Neurosurgical!$B$8:$R$8</c:f>
              <c:numCache>
                <c:formatCode>General</c:formatCode>
                <c:ptCount val="17"/>
                <c:pt idx="0">
                  <c:v>0</c:v>
                </c:pt>
                <c:pt idx="1">
                  <c:v>1</c:v>
                </c:pt>
                <c:pt idx="2">
                  <c:v>0</c:v>
                </c:pt>
                <c:pt idx="3">
                  <c:v>2</c:v>
                </c:pt>
                <c:pt idx="4">
                  <c:v>0</c:v>
                </c:pt>
                <c:pt idx="5">
                  <c:v>2</c:v>
                </c:pt>
                <c:pt idx="6">
                  <c:v>3</c:v>
                </c:pt>
                <c:pt idx="7">
                  <c:v>0</c:v>
                </c:pt>
                <c:pt idx="8">
                  <c:v>0</c:v>
                </c:pt>
                <c:pt idx="9">
                  <c:v>3</c:v>
                </c:pt>
                <c:pt idx="10">
                  <c:v>4</c:v>
                </c:pt>
                <c:pt idx="11">
                  <c:v>0</c:v>
                </c:pt>
                <c:pt idx="12">
                  <c:v>2</c:v>
                </c:pt>
                <c:pt idx="13">
                  <c:v>3</c:v>
                </c:pt>
                <c:pt idx="14">
                  <c:v>2</c:v>
                </c:pt>
              </c:numCache>
            </c:numRef>
          </c:val>
        </c:ser>
        <c:marker val="1"/>
        <c:axId val="70780800"/>
        <c:axId val="70782336"/>
      </c:lineChart>
      <c:catAx>
        <c:axId val="70780800"/>
        <c:scaling>
          <c:orientation val="minMax"/>
        </c:scaling>
        <c:axPos val="b"/>
        <c:numFmt formatCode="General" sourceLinked="1"/>
        <c:tickLblPos val="nextTo"/>
        <c:crossAx val="70782336"/>
        <c:crosses val="autoZero"/>
        <c:auto val="1"/>
        <c:lblAlgn val="ctr"/>
        <c:lblOffset val="100"/>
      </c:catAx>
      <c:valAx>
        <c:axId val="70782336"/>
        <c:scaling>
          <c:orientation val="minMax"/>
        </c:scaling>
        <c:axPos val="l"/>
        <c:majorGridlines/>
        <c:numFmt formatCode="General" sourceLinked="1"/>
        <c:tickLblPos val="nextTo"/>
        <c:crossAx val="70780800"/>
        <c:crosses val="autoZero"/>
        <c:crossBetween val="between"/>
      </c:valAx>
    </c:plotArea>
    <c:legend>
      <c:legendPos val="t"/>
      <c:layout/>
      <c:txPr>
        <a:bodyPr/>
        <a:lstStyle/>
        <a:p>
          <a:pPr>
            <a:defRPr sz="14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7106862963444461E-2"/>
          <c:y val="5.1363699154831383E-2"/>
          <c:w val="0.89950132776145297"/>
          <c:h val="0.78311519672481134"/>
        </c:manualLayout>
      </c:layout>
      <c:barChart>
        <c:barDir val="col"/>
        <c:grouping val="clustered"/>
        <c:ser>
          <c:idx val="0"/>
          <c:order val="0"/>
          <c:dLbls>
            <c:showVal val="1"/>
          </c:dLbls>
          <c:cat>
            <c:strRef>
              <c:f>Orthopedic!$J$17:$P$17</c:f>
              <c:strCache>
                <c:ptCount val="7"/>
                <c:pt idx="0">
                  <c:v>Orthoepdic</c:v>
                </c:pt>
                <c:pt idx="1">
                  <c:v>RCTs</c:v>
                </c:pt>
                <c:pt idx="2">
                  <c:v>RCTS Blinded</c:v>
                </c:pt>
                <c:pt idx="3">
                  <c:v>RCTs with Cost</c:v>
                </c:pt>
                <c:pt idx="4">
                  <c:v>RCTs Blinded with Cost</c:v>
                </c:pt>
                <c:pt idx="5">
                  <c:v>Practice Guidelines</c:v>
                </c:pt>
                <c:pt idx="6">
                  <c:v>Practice Guidelines with Cost</c:v>
                </c:pt>
              </c:strCache>
            </c:strRef>
          </c:cat>
          <c:val>
            <c:numRef>
              <c:f>Orthopedic!$J$18:$P$18</c:f>
              <c:numCache>
                <c:formatCode>General</c:formatCode>
                <c:ptCount val="7"/>
                <c:pt idx="0">
                  <c:v>6697</c:v>
                </c:pt>
                <c:pt idx="1">
                  <c:v>3041</c:v>
                </c:pt>
                <c:pt idx="2">
                  <c:v>288</c:v>
                </c:pt>
                <c:pt idx="3">
                  <c:v>163</c:v>
                </c:pt>
                <c:pt idx="4">
                  <c:v>11</c:v>
                </c:pt>
                <c:pt idx="5">
                  <c:v>77</c:v>
                </c:pt>
                <c:pt idx="6">
                  <c:v>4</c:v>
                </c:pt>
              </c:numCache>
            </c:numRef>
          </c:val>
        </c:ser>
        <c:axId val="70823936"/>
        <c:axId val="70825472"/>
      </c:barChart>
      <c:catAx>
        <c:axId val="70823936"/>
        <c:scaling>
          <c:orientation val="minMax"/>
        </c:scaling>
        <c:axPos val="b"/>
        <c:tickLblPos val="nextTo"/>
        <c:crossAx val="70825472"/>
        <c:crosses val="autoZero"/>
        <c:auto val="1"/>
        <c:lblAlgn val="ctr"/>
        <c:lblOffset val="100"/>
      </c:catAx>
      <c:valAx>
        <c:axId val="70825472"/>
        <c:scaling>
          <c:orientation val="minMax"/>
        </c:scaling>
        <c:axPos val="l"/>
        <c:majorGridlines/>
        <c:numFmt formatCode="General" sourceLinked="1"/>
        <c:tickLblPos val="nextTo"/>
        <c:crossAx val="70823936"/>
        <c:crosses val="autoZero"/>
        <c:crossBetween val="between"/>
      </c:valAx>
    </c:plotArea>
    <c:plotVisOnly val="1"/>
  </c:chart>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Orthopedic!$A$3</c:f>
              <c:strCache>
                <c:ptCount val="1"/>
                <c:pt idx="0">
                  <c:v>Humans, English, Randomized Controlled Trial, English, Keyword: orthopedic.</c:v>
                </c:pt>
              </c:strCache>
            </c:strRef>
          </c:tx>
          <c:spPr>
            <a:ln>
              <a:prstDash val="sysDot"/>
            </a:ln>
          </c:spPr>
          <c:marker>
            <c:symbol val="none"/>
          </c:marker>
          <c:cat>
            <c:numRef>
              <c:f>Orthopedic!$B$1:$Q$1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Orthopedic!$B$3:$Q$3</c:f>
              <c:numCache>
                <c:formatCode>General</c:formatCode>
                <c:ptCount val="16"/>
                <c:pt idx="0">
                  <c:v>107</c:v>
                </c:pt>
                <c:pt idx="1">
                  <c:v>153</c:v>
                </c:pt>
                <c:pt idx="2">
                  <c:v>128</c:v>
                </c:pt>
                <c:pt idx="3">
                  <c:v>134</c:v>
                </c:pt>
                <c:pt idx="4">
                  <c:v>114</c:v>
                </c:pt>
                <c:pt idx="5">
                  <c:v>169</c:v>
                </c:pt>
                <c:pt idx="6">
                  <c:v>176</c:v>
                </c:pt>
                <c:pt idx="7">
                  <c:v>181</c:v>
                </c:pt>
                <c:pt idx="8">
                  <c:v>200</c:v>
                </c:pt>
                <c:pt idx="9">
                  <c:v>246</c:v>
                </c:pt>
                <c:pt idx="10">
                  <c:v>258</c:v>
                </c:pt>
                <c:pt idx="11">
                  <c:v>275</c:v>
                </c:pt>
                <c:pt idx="12">
                  <c:v>298</c:v>
                </c:pt>
                <c:pt idx="13">
                  <c:v>345</c:v>
                </c:pt>
                <c:pt idx="14">
                  <c:v>257</c:v>
                </c:pt>
              </c:numCache>
            </c:numRef>
          </c:val>
        </c:ser>
        <c:ser>
          <c:idx val="1"/>
          <c:order val="1"/>
          <c:tx>
            <c:strRef>
              <c:f>Orthopedic!$A$4</c:f>
              <c:strCache>
                <c:ptCount val="1"/>
                <c:pt idx="0">
                  <c:v>Humans, English, Randomized Controlled Trial, English, Keyword: orthopedic, blinded.</c:v>
                </c:pt>
              </c:strCache>
            </c:strRef>
          </c:tx>
          <c:marker>
            <c:symbol val="none"/>
          </c:marker>
          <c:cat>
            <c:numRef>
              <c:f>Orthopedic!$B$1:$Q$1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Orthopedic!$B$4:$Q$4</c:f>
              <c:numCache>
                <c:formatCode>General</c:formatCode>
                <c:ptCount val="16"/>
                <c:pt idx="0">
                  <c:v>8</c:v>
                </c:pt>
                <c:pt idx="1">
                  <c:v>7</c:v>
                </c:pt>
                <c:pt idx="2">
                  <c:v>7</c:v>
                </c:pt>
                <c:pt idx="3">
                  <c:v>14</c:v>
                </c:pt>
                <c:pt idx="4">
                  <c:v>12</c:v>
                </c:pt>
                <c:pt idx="5">
                  <c:v>16</c:v>
                </c:pt>
                <c:pt idx="6">
                  <c:v>16</c:v>
                </c:pt>
                <c:pt idx="7">
                  <c:v>23</c:v>
                </c:pt>
                <c:pt idx="8">
                  <c:v>22</c:v>
                </c:pt>
                <c:pt idx="9">
                  <c:v>30</c:v>
                </c:pt>
                <c:pt idx="10">
                  <c:v>19</c:v>
                </c:pt>
                <c:pt idx="11">
                  <c:v>32</c:v>
                </c:pt>
                <c:pt idx="12">
                  <c:v>28</c:v>
                </c:pt>
                <c:pt idx="13">
                  <c:v>27</c:v>
                </c:pt>
                <c:pt idx="14">
                  <c:v>27</c:v>
                </c:pt>
              </c:numCache>
            </c:numRef>
          </c:val>
        </c:ser>
        <c:ser>
          <c:idx val="2"/>
          <c:order val="2"/>
          <c:tx>
            <c:strRef>
              <c:f>Orthopedic!$A$6</c:f>
              <c:strCache>
                <c:ptCount val="1"/>
                <c:pt idx="0">
                  <c:v>Humans, English, Randomized Controlled Trial, English, Keyword: orthopedic, cost.</c:v>
                </c:pt>
              </c:strCache>
            </c:strRef>
          </c:tx>
          <c:marker>
            <c:symbol val="none"/>
          </c:marker>
          <c:cat>
            <c:numRef>
              <c:f>Orthopedic!$B$1:$Q$1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Orthopedic!$B$6:$Q$6</c:f>
              <c:numCache>
                <c:formatCode>General</c:formatCode>
                <c:ptCount val="16"/>
                <c:pt idx="0">
                  <c:v>6</c:v>
                </c:pt>
                <c:pt idx="1">
                  <c:v>10</c:v>
                </c:pt>
                <c:pt idx="2">
                  <c:v>6</c:v>
                </c:pt>
                <c:pt idx="3">
                  <c:v>5</c:v>
                </c:pt>
                <c:pt idx="4">
                  <c:v>6</c:v>
                </c:pt>
                <c:pt idx="5">
                  <c:v>11</c:v>
                </c:pt>
                <c:pt idx="6">
                  <c:v>7</c:v>
                </c:pt>
                <c:pt idx="7">
                  <c:v>10</c:v>
                </c:pt>
                <c:pt idx="8">
                  <c:v>6</c:v>
                </c:pt>
                <c:pt idx="9">
                  <c:v>17</c:v>
                </c:pt>
                <c:pt idx="10">
                  <c:v>19</c:v>
                </c:pt>
                <c:pt idx="11">
                  <c:v>23</c:v>
                </c:pt>
                <c:pt idx="12">
                  <c:v>8</c:v>
                </c:pt>
                <c:pt idx="13">
                  <c:v>16</c:v>
                </c:pt>
                <c:pt idx="14">
                  <c:v>13</c:v>
                </c:pt>
              </c:numCache>
            </c:numRef>
          </c:val>
        </c:ser>
        <c:ser>
          <c:idx val="3"/>
          <c:order val="3"/>
          <c:tx>
            <c:strRef>
              <c:f>Orthopedic!$A$9</c:f>
              <c:strCache>
                <c:ptCount val="1"/>
                <c:pt idx="0">
                  <c:v>Humans, English, Clinical Trial except Randomized Controlled, English, Keyword: orthopedic.</c:v>
                </c:pt>
              </c:strCache>
            </c:strRef>
          </c:tx>
          <c:spPr>
            <a:ln>
              <a:solidFill>
                <a:srgbClr val="FF0000"/>
              </a:solidFill>
            </a:ln>
          </c:spPr>
          <c:marker>
            <c:symbol val="none"/>
          </c:marker>
          <c:cat>
            <c:numRef>
              <c:f>Orthopedic!$B$1:$Q$1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Orthopedic!$B$9:$Q$9</c:f>
              <c:numCache>
                <c:formatCode>General</c:formatCode>
                <c:ptCount val="16"/>
                <c:pt idx="0">
                  <c:v>103</c:v>
                </c:pt>
                <c:pt idx="1">
                  <c:v>130</c:v>
                </c:pt>
                <c:pt idx="2">
                  <c:v>139</c:v>
                </c:pt>
                <c:pt idx="3">
                  <c:v>185</c:v>
                </c:pt>
                <c:pt idx="4">
                  <c:v>171</c:v>
                </c:pt>
                <c:pt idx="5">
                  <c:v>135</c:v>
                </c:pt>
                <c:pt idx="6">
                  <c:v>164</c:v>
                </c:pt>
                <c:pt idx="7">
                  <c:v>179</c:v>
                </c:pt>
                <c:pt idx="8">
                  <c:v>190</c:v>
                </c:pt>
                <c:pt idx="9">
                  <c:v>292</c:v>
                </c:pt>
                <c:pt idx="10">
                  <c:v>250</c:v>
                </c:pt>
                <c:pt idx="11">
                  <c:v>276</c:v>
                </c:pt>
                <c:pt idx="12">
                  <c:v>312</c:v>
                </c:pt>
                <c:pt idx="13">
                  <c:v>331</c:v>
                </c:pt>
                <c:pt idx="14">
                  <c:v>237</c:v>
                </c:pt>
              </c:numCache>
            </c:numRef>
          </c:val>
        </c:ser>
        <c:ser>
          <c:idx val="4"/>
          <c:order val="4"/>
          <c:tx>
            <c:strRef>
              <c:f>Orthopedic!$A$10</c:f>
              <c:strCache>
                <c:ptCount val="1"/>
                <c:pt idx="0">
                  <c:v>Humans, English, Randomized Controlled Trial, English, Keyword: orthopedic, blinded, cost.</c:v>
                </c:pt>
              </c:strCache>
            </c:strRef>
          </c:tx>
          <c:marker>
            <c:symbol val="none"/>
          </c:marker>
          <c:cat>
            <c:numRef>
              <c:f>Orthopedic!$B$1:$Q$1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Orthopedic!$B$10:$Q$10</c:f>
              <c:numCache>
                <c:formatCode>General</c:formatCode>
                <c:ptCount val="16"/>
                <c:pt idx="0">
                  <c:v>1</c:v>
                </c:pt>
                <c:pt idx="1">
                  <c:v>0</c:v>
                </c:pt>
                <c:pt idx="2">
                  <c:v>0</c:v>
                </c:pt>
                <c:pt idx="3">
                  <c:v>0</c:v>
                </c:pt>
                <c:pt idx="4">
                  <c:v>0</c:v>
                </c:pt>
                <c:pt idx="5">
                  <c:v>1</c:v>
                </c:pt>
                <c:pt idx="6">
                  <c:v>0</c:v>
                </c:pt>
                <c:pt idx="7">
                  <c:v>2</c:v>
                </c:pt>
                <c:pt idx="8">
                  <c:v>0</c:v>
                </c:pt>
                <c:pt idx="9">
                  <c:v>2</c:v>
                </c:pt>
                <c:pt idx="10">
                  <c:v>1</c:v>
                </c:pt>
                <c:pt idx="11">
                  <c:v>0</c:v>
                </c:pt>
                <c:pt idx="12">
                  <c:v>1</c:v>
                </c:pt>
                <c:pt idx="13">
                  <c:v>3</c:v>
                </c:pt>
                <c:pt idx="14">
                  <c:v>0</c:v>
                </c:pt>
              </c:numCache>
            </c:numRef>
          </c:val>
        </c:ser>
        <c:ser>
          <c:idx val="5"/>
          <c:order val="5"/>
          <c:tx>
            <c:strRef>
              <c:f>Orthopedic!$A$12</c:f>
              <c:strCache>
                <c:ptCount val="1"/>
                <c:pt idx="0">
                  <c:v>Humans, English, Practice Guidelines, English, Keyword: orthopedic.</c:v>
                </c:pt>
              </c:strCache>
            </c:strRef>
          </c:tx>
          <c:marker>
            <c:symbol val="none"/>
          </c:marker>
          <c:cat>
            <c:numRef>
              <c:f>Orthopedic!$B$1:$Q$1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Orthopedic!$B$12:$Q$12</c:f>
              <c:numCache>
                <c:formatCode>General</c:formatCode>
                <c:ptCount val="16"/>
                <c:pt idx="0">
                  <c:v>1</c:v>
                </c:pt>
                <c:pt idx="1">
                  <c:v>4</c:v>
                </c:pt>
                <c:pt idx="2">
                  <c:v>1</c:v>
                </c:pt>
                <c:pt idx="3">
                  <c:v>2</c:v>
                </c:pt>
                <c:pt idx="4">
                  <c:v>2</c:v>
                </c:pt>
                <c:pt idx="5">
                  <c:v>5</c:v>
                </c:pt>
                <c:pt idx="6">
                  <c:v>1</c:v>
                </c:pt>
                <c:pt idx="7">
                  <c:v>5</c:v>
                </c:pt>
                <c:pt idx="8">
                  <c:v>4</c:v>
                </c:pt>
                <c:pt idx="9">
                  <c:v>5</c:v>
                </c:pt>
                <c:pt idx="10">
                  <c:v>7</c:v>
                </c:pt>
                <c:pt idx="11">
                  <c:v>6</c:v>
                </c:pt>
                <c:pt idx="12">
                  <c:v>1</c:v>
                </c:pt>
                <c:pt idx="13">
                  <c:v>21</c:v>
                </c:pt>
                <c:pt idx="14">
                  <c:v>12</c:v>
                </c:pt>
              </c:numCache>
            </c:numRef>
          </c:val>
        </c:ser>
        <c:marker val="1"/>
        <c:axId val="71150208"/>
        <c:axId val="71164288"/>
      </c:lineChart>
      <c:catAx>
        <c:axId val="71150208"/>
        <c:scaling>
          <c:orientation val="minMax"/>
        </c:scaling>
        <c:axPos val="b"/>
        <c:numFmt formatCode="General" sourceLinked="1"/>
        <c:tickLblPos val="nextTo"/>
        <c:crossAx val="71164288"/>
        <c:crosses val="autoZero"/>
        <c:auto val="1"/>
        <c:lblAlgn val="ctr"/>
        <c:lblOffset val="100"/>
      </c:catAx>
      <c:valAx>
        <c:axId val="71164288"/>
        <c:scaling>
          <c:orientation val="minMax"/>
        </c:scaling>
        <c:axPos val="l"/>
        <c:majorGridlines/>
        <c:numFmt formatCode="General" sourceLinked="1"/>
        <c:tickLblPos val="nextTo"/>
        <c:crossAx val="71150208"/>
        <c:crosses val="autoZero"/>
        <c:crossBetween val="between"/>
      </c:valAx>
    </c:plotArea>
    <c:legend>
      <c:legendPos val="t"/>
      <c:layout/>
      <c:txPr>
        <a:bodyPr/>
        <a:lstStyle/>
        <a:p>
          <a:pPr>
            <a:defRPr sz="1200"/>
          </a:pPr>
          <a:endParaRPr lang="en-US"/>
        </a:p>
      </c:txPr>
    </c:legend>
    <c:plotVisOnly val="1"/>
  </c:chart>
  <c:txPr>
    <a:bodyPr/>
    <a:lstStyle/>
    <a:p>
      <a:pPr>
        <a:defRPr sz="1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Sheet2!$A$2</c:f>
              <c:strCache>
                <c:ptCount val="1"/>
                <c:pt idx="0">
                  <c:v>Brain Excision (01.59)</c:v>
                </c:pt>
              </c:strCache>
            </c:strRef>
          </c:tx>
          <c:marker>
            <c:symbol val="none"/>
          </c:marker>
          <c:cat>
            <c:numRef>
              <c:f>Sheet2!$B$1:$M$1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Sheet2!$B$2:$M$2</c:f>
              <c:numCache>
                <c:formatCode>#,##0</c:formatCode>
                <c:ptCount val="12"/>
                <c:pt idx="0">
                  <c:v>954626634</c:v>
                </c:pt>
                <c:pt idx="1">
                  <c:v>1008221710</c:v>
                </c:pt>
                <c:pt idx="2">
                  <c:v>1341118321</c:v>
                </c:pt>
                <c:pt idx="3">
                  <c:v>1399739317</c:v>
                </c:pt>
                <c:pt idx="4">
                  <c:v>1414996698</c:v>
                </c:pt>
                <c:pt idx="5">
                  <c:v>1703530609</c:v>
                </c:pt>
                <c:pt idx="6">
                  <c:v>2090847614</c:v>
                </c:pt>
                <c:pt idx="7">
                  <c:v>1952150222</c:v>
                </c:pt>
                <c:pt idx="8">
                  <c:v>2657172812</c:v>
                </c:pt>
                <c:pt idx="9">
                  <c:v>2612202121</c:v>
                </c:pt>
                <c:pt idx="10">
                  <c:v>3190648048</c:v>
                </c:pt>
                <c:pt idx="11">
                  <c:v>3813996085</c:v>
                </c:pt>
              </c:numCache>
            </c:numRef>
          </c:val>
        </c:ser>
        <c:ser>
          <c:idx val="1"/>
          <c:order val="1"/>
          <c:tx>
            <c:strRef>
              <c:f>Sheet2!$A$5</c:f>
              <c:strCache>
                <c:ptCount val="1"/>
                <c:pt idx="0">
                  <c:v>Cerebral aneurysm clipping/coiling (39.51, 39.79)</c:v>
                </c:pt>
              </c:strCache>
            </c:strRef>
          </c:tx>
          <c:marker>
            <c:symbol val="none"/>
          </c:marker>
          <c:cat>
            <c:numRef>
              <c:f>Sheet2!$B$1:$M$1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Sheet2!$B$5:$M$5</c:f>
              <c:numCache>
                <c:formatCode>#,##0</c:formatCode>
                <c:ptCount val="12"/>
                <c:pt idx="0">
                  <c:v>705836500</c:v>
                </c:pt>
                <c:pt idx="1">
                  <c:v>709720008</c:v>
                </c:pt>
                <c:pt idx="2">
                  <c:v>850680233</c:v>
                </c:pt>
                <c:pt idx="3">
                  <c:v>901904448</c:v>
                </c:pt>
                <c:pt idx="4">
                  <c:v>880084097</c:v>
                </c:pt>
                <c:pt idx="5">
                  <c:v>1021991570</c:v>
                </c:pt>
                <c:pt idx="6">
                  <c:v>1445959273</c:v>
                </c:pt>
                <c:pt idx="7">
                  <c:v>1383920641</c:v>
                </c:pt>
                <c:pt idx="8">
                  <c:v>1624851677</c:v>
                </c:pt>
                <c:pt idx="9">
                  <c:v>2081746931</c:v>
                </c:pt>
                <c:pt idx="10">
                  <c:v>2557003615</c:v>
                </c:pt>
                <c:pt idx="11">
                  <c:v>3182659414</c:v>
                </c:pt>
              </c:numCache>
            </c:numRef>
          </c:val>
        </c:ser>
        <c:ser>
          <c:idx val="2"/>
          <c:order val="2"/>
          <c:tx>
            <c:strRef>
              <c:f>Sheet2!$A$6</c:f>
              <c:strCache>
                <c:ptCount val="1"/>
                <c:pt idx="0">
                  <c:v>Discectomy (80.51)</c:v>
                </c:pt>
              </c:strCache>
            </c:strRef>
          </c:tx>
          <c:marker>
            <c:symbol val="none"/>
          </c:marker>
          <c:cat>
            <c:numRef>
              <c:f>Sheet2!$B$1:$M$1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Sheet2!$B$6:$M$6</c:f>
              <c:numCache>
                <c:formatCode>#,##0</c:formatCode>
                <c:ptCount val="12"/>
                <c:pt idx="0">
                  <c:v>2715266233</c:v>
                </c:pt>
                <c:pt idx="1">
                  <c:v>2373428719</c:v>
                </c:pt>
                <c:pt idx="2">
                  <c:v>2397618931</c:v>
                </c:pt>
                <c:pt idx="3">
                  <c:v>2724879156</c:v>
                </c:pt>
                <c:pt idx="4">
                  <c:v>2772335127</c:v>
                </c:pt>
                <c:pt idx="5">
                  <c:v>2716447381</c:v>
                </c:pt>
                <c:pt idx="6">
                  <c:v>3133881554</c:v>
                </c:pt>
                <c:pt idx="7">
                  <c:v>2612962556</c:v>
                </c:pt>
                <c:pt idx="8">
                  <c:v>2900700991</c:v>
                </c:pt>
                <c:pt idx="9">
                  <c:v>2782093303</c:v>
                </c:pt>
                <c:pt idx="10">
                  <c:v>3044189667</c:v>
                </c:pt>
                <c:pt idx="11">
                  <c:v>2861497028</c:v>
                </c:pt>
              </c:numCache>
            </c:numRef>
          </c:val>
        </c:ser>
        <c:ser>
          <c:idx val="3"/>
          <c:order val="3"/>
          <c:tx>
            <c:strRef>
              <c:f>Sheet2!$A$7</c:f>
              <c:strCache>
                <c:ptCount val="1"/>
                <c:pt idx="0">
                  <c:v>Spine Fusion (81.00-81.08)</c:v>
                </c:pt>
              </c:strCache>
            </c:strRef>
          </c:tx>
          <c:spPr>
            <a:ln>
              <a:prstDash val="dash"/>
            </a:ln>
          </c:spPr>
          <c:marker>
            <c:symbol val="none"/>
          </c:marker>
          <c:cat>
            <c:numRef>
              <c:f>Sheet2!$B$1:$M$1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Sheet2!$B$7:$M$7</c:f>
              <c:numCache>
                <c:formatCode>#,##0</c:formatCode>
                <c:ptCount val="12"/>
                <c:pt idx="0">
                  <c:v>3098243512</c:v>
                </c:pt>
                <c:pt idx="1">
                  <c:v>4064566578</c:v>
                </c:pt>
                <c:pt idx="2">
                  <c:v>4950315901</c:v>
                </c:pt>
                <c:pt idx="3">
                  <c:v>5982861052</c:v>
                </c:pt>
                <c:pt idx="4">
                  <c:v>8217099388</c:v>
                </c:pt>
                <c:pt idx="5">
                  <c:v>10437550301</c:v>
                </c:pt>
                <c:pt idx="6">
                  <c:v>13444349336</c:v>
                </c:pt>
                <c:pt idx="7">
                  <c:v>14635534744</c:v>
                </c:pt>
                <c:pt idx="8">
                  <c:v>18508092160</c:v>
                </c:pt>
                <c:pt idx="9">
                  <c:v>20838349717</c:v>
                </c:pt>
                <c:pt idx="10">
                  <c:v>24828094451</c:v>
                </c:pt>
                <c:pt idx="11">
                  <c:v>32130875964</c:v>
                </c:pt>
              </c:numCache>
            </c:numRef>
          </c:val>
        </c:ser>
        <c:marker val="1"/>
        <c:axId val="71196032"/>
        <c:axId val="71210112"/>
      </c:lineChart>
      <c:catAx>
        <c:axId val="71196032"/>
        <c:scaling>
          <c:orientation val="minMax"/>
        </c:scaling>
        <c:axPos val="b"/>
        <c:numFmt formatCode="General" sourceLinked="1"/>
        <c:tickLblPos val="nextTo"/>
        <c:crossAx val="71210112"/>
        <c:crosses val="autoZero"/>
        <c:auto val="1"/>
        <c:lblAlgn val="ctr"/>
        <c:lblOffset val="100"/>
      </c:catAx>
      <c:valAx>
        <c:axId val="71210112"/>
        <c:scaling>
          <c:orientation val="minMax"/>
        </c:scaling>
        <c:axPos val="l"/>
        <c:majorGridlines/>
        <c:numFmt formatCode="#,##0" sourceLinked="1"/>
        <c:tickLblPos val="nextTo"/>
        <c:crossAx val="71196032"/>
        <c:crosses val="autoZero"/>
        <c:crossBetween val="between"/>
      </c:valAx>
    </c:plotArea>
    <c:legend>
      <c:legendPos val="t"/>
      <c:layout/>
      <c:txPr>
        <a:bodyPr/>
        <a:lstStyle/>
        <a:p>
          <a:pPr>
            <a:defRPr sz="14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Spine!$A$2</c:f>
              <c:strCache>
                <c:ptCount val="1"/>
                <c:pt idx="0">
                  <c:v>Humans, English, Clinical Trial except Randomized Controlled, English, Keyword: spine fusion.</c:v>
                </c:pt>
              </c:strCache>
            </c:strRef>
          </c:tx>
          <c:spPr>
            <a:ln>
              <a:prstDash val="dash"/>
            </a:ln>
          </c:spPr>
          <c:marker>
            <c:symbol val="none"/>
          </c:marker>
          <c:cat>
            <c:numRef>
              <c:f>Spine!$B$1:$Q$1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Spine!$B$2:$Q$2</c:f>
              <c:numCache>
                <c:formatCode>General</c:formatCode>
                <c:ptCount val="16"/>
                <c:pt idx="0">
                  <c:v>15</c:v>
                </c:pt>
                <c:pt idx="1">
                  <c:v>18</c:v>
                </c:pt>
                <c:pt idx="2">
                  <c:v>13</c:v>
                </c:pt>
                <c:pt idx="3">
                  <c:v>26</c:v>
                </c:pt>
                <c:pt idx="4">
                  <c:v>28</c:v>
                </c:pt>
                <c:pt idx="5">
                  <c:v>19</c:v>
                </c:pt>
                <c:pt idx="6">
                  <c:v>39</c:v>
                </c:pt>
                <c:pt idx="7">
                  <c:v>38</c:v>
                </c:pt>
                <c:pt idx="8">
                  <c:v>46</c:v>
                </c:pt>
                <c:pt idx="9">
                  <c:v>60</c:v>
                </c:pt>
                <c:pt idx="10">
                  <c:v>75</c:v>
                </c:pt>
                <c:pt idx="11">
                  <c:v>64</c:v>
                </c:pt>
                <c:pt idx="12">
                  <c:v>63</c:v>
                </c:pt>
                <c:pt idx="13">
                  <c:v>53</c:v>
                </c:pt>
                <c:pt idx="14">
                  <c:v>23</c:v>
                </c:pt>
              </c:numCache>
            </c:numRef>
          </c:val>
        </c:ser>
        <c:ser>
          <c:idx val="1"/>
          <c:order val="1"/>
          <c:tx>
            <c:strRef>
              <c:f>Spine!$A$3</c:f>
              <c:strCache>
                <c:ptCount val="1"/>
                <c:pt idx="0">
                  <c:v>Humans, English, Randomized Controlled Trial, Keyword: spine fusion.</c:v>
                </c:pt>
              </c:strCache>
            </c:strRef>
          </c:tx>
          <c:spPr>
            <a:ln>
              <a:prstDash val="sysDot"/>
            </a:ln>
          </c:spPr>
          <c:marker>
            <c:symbol val="none"/>
          </c:marker>
          <c:cat>
            <c:numRef>
              <c:f>Spine!$B$1:$Q$1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Spine!$B$3:$Q$3</c:f>
              <c:numCache>
                <c:formatCode>General</c:formatCode>
                <c:ptCount val="16"/>
                <c:pt idx="0">
                  <c:v>7</c:v>
                </c:pt>
                <c:pt idx="1">
                  <c:v>7</c:v>
                </c:pt>
                <c:pt idx="2">
                  <c:v>6</c:v>
                </c:pt>
                <c:pt idx="3">
                  <c:v>12</c:v>
                </c:pt>
                <c:pt idx="4">
                  <c:v>16</c:v>
                </c:pt>
                <c:pt idx="5">
                  <c:v>13</c:v>
                </c:pt>
                <c:pt idx="6">
                  <c:v>25</c:v>
                </c:pt>
                <c:pt idx="7">
                  <c:v>31</c:v>
                </c:pt>
                <c:pt idx="8">
                  <c:v>24</c:v>
                </c:pt>
                <c:pt idx="9">
                  <c:v>28</c:v>
                </c:pt>
                <c:pt idx="10">
                  <c:v>33</c:v>
                </c:pt>
                <c:pt idx="11">
                  <c:v>42</c:v>
                </c:pt>
                <c:pt idx="12">
                  <c:v>46</c:v>
                </c:pt>
                <c:pt idx="13">
                  <c:v>43</c:v>
                </c:pt>
                <c:pt idx="14">
                  <c:v>24</c:v>
                </c:pt>
              </c:numCache>
            </c:numRef>
          </c:val>
        </c:ser>
        <c:ser>
          <c:idx val="2"/>
          <c:order val="2"/>
          <c:tx>
            <c:strRef>
              <c:f>Spine!$A$4</c:f>
              <c:strCache>
                <c:ptCount val="1"/>
                <c:pt idx="0">
                  <c:v>Humans, English, Randomized Controlled Trial, English, Keyword: spine fusion, blinded.</c:v>
                </c:pt>
              </c:strCache>
            </c:strRef>
          </c:tx>
          <c:marker>
            <c:symbol val="none"/>
          </c:marker>
          <c:cat>
            <c:numRef>
              <c:f>Spine!$B$1:$Q$1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Spine!$B$4:$Q$4</c:f>
              <c:numCache>
                <c:formatCode>General</c:formatCode>
                <c:ptCount val="16"/>
                <c:pt idx="0">
                  <c:v>0</c:v>
                </c:pt>
                <c:pt idx="1">
                  <c:v>0</c:v>
                </c:pt>
                <c:pt idx="2">
                  <c:v>0</c:v>
                </c:pt>
                <c:pt idx="3">
                  <c:v>1</c:v>
                </c:pt>
                <c:pt idx="4">
                  <c:v>0</c:v>
                </c:pt>
                <c:pt idx="5">
                  <c:v>1</c:v>
                </c:pt>
                <c:pt idx="6">
                  <c:v>2</c:v>
                </c:pt>
                <c:pt idx="7">
                  <c:v>2</c:v>
                </c:pt>
                <c:pt idx="8">
                  <c:v>2</c:v>
                </c:pt>
                <c:pt idx="9">
                  <c:v>3</c:v>
                </c:pt>
                <c:pt idx="10">
                  <c:v>0</c:v>
                </c:pt>
                <c:pt idx="11">
                  <c:v>3</c:v>
                </c:pt>
                <c:pt idx="12">
                  <c:v>4</c:v>
                </c:pt>
                <c:pt idx="13">
                  <c:v>1</c:v>
                </c:pt>
                <c:pt idx="14">
                  <c:v>2</c:v>
                </c:pt>
              </c:numCache>
            </c:numRef>
          </c:val>
        </c:ser>
        <c:ser>
          <c:idx val="3"/>
          <c:order val="3"/>
          <c:tx>
            <c:strRef>
              <c:f>Spine!$A$6</c:f>
              <c:strCache>
                <c:ptCount val="1"/>
                <c:pt idx="0">
                  <c:v>Humans, English, Randomized Controlled Trial, English, Keyword: spine fusion, cost.</c:v>
                </c:pt>
              </c:strCache>
            </c:strRef>
          </c:tx>
          <c:marker>
            <c:symbol val="none"/>
          </c:marker>
          <c:cat>
            <c:numRef>
              <c:f>Spine!$B$1:$Q$1</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Spine!$B$6:$Q$6</c:f>
              <c:numCache>
                <c:formatCode>General</c:formatCode>
                <c:ptCount val="16"/>
                <c:pt idx="0">
                  <c:v>0</c:v>
                </c:pt>
                <c:pt idx="1">
                  <c:v>2</c:v>
                </c:pt>
                <c:pt idx="2">
                  <c:v>0</c:v>
                </c:pt>
                <c:pt idx="3">
                  <c:v>0</c:v>
                </c:pt>
                <c:pt idx="4">
                  <c:v>0</c:v>
                </c:pt>
                <c:pt idx="5">
                  <c:v>2</c:v>
                </c:pt>
                <c:pt idx="6">
                  <c:v>0</c:v>
                </c:pt>
                <c:pt idx="7">
                  <c:v>0</c:v>
                </c:pt>
                <c:pt idx="8">
                  <c:v>1</c:v>
                </c:pt>
                <c:pt idx="9">
                  <c:v>5</c:v>
                </c:pt>
                <c:pt idx="10">
                  <c:v>4</c:v>
                </c:pt>
                <c:pt idx="11">
                  <c:v>4</c:v>
                </c:pt>
                <c:pt idx="12">
                  <c:v>5</c:v>
                </c:pt>
                <c:pt idx="13">
                  <c:v>3</c:v>
                </c:pt>
                <c:pt idx="14">
                  <c:v>0</c:v>
                </c:pt>
              </c:numCache>
            </c:numRef>
          </c:val>
        </c:ser>
        <c:marker val="1"/>
        <c:axId val="71232896"/>
        <c:axId val="71234688"/>
      </c:lineChart>
      <c:catAx>
        <c:axId val="71232896"/>
        <c:scaling>
          <c:orientation val="minMax"/>
        </c:scaling>
        <c:axPos val="b"/>
        <c:numFmt formatCode="General" sourceLinked="1"/>
        <c:tickLblPos val="nextTo"/>
        <c:crossAx val="71234688"/>
        <c:crosses val="autoZero"/>
        <c:auto val="1"/>
        <c:lblAlgn val="ctr"/>
        <c:lblOffset val="100"/>
      </c:catAx>
      <c:valAx>
        <c:axId val="71234688"/>
        <c:scaling>
          <c:orientation val="minMax"/>
        </c:scaling>
        <c:axPos val="l"/>
        <c:majorGridlines/>
        <c:numFmt formatCode="General" sourceLinked="1"/>
        <c:tickLblPos val="nextTo"/>
        <c:crossAx val="71232896"/>
        <c:crosses val="autoZero"/>
        <c:crossBetween val="between"/>
      </c:valAx>
    </c:plotArea>
    <c:legend>
      <c:legendPos val="t"/>
      <c:layout/>
    </c:legend>
    <c:plotVisOnly val="1"/>
  </c:chart>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Sheet5!$A$2</c:f>
              <c:strCache>
                <c:ptCount val="1"/>
                <c:pt idx="0">
                  <c:v>Level I</c:v>
                </c:pt>
              </c:strCache>
            </c:strRef>
          </c:tx>
          <c:dLbls>
            <c:showVal val="1"/>
          </c:dLbls>
          <c:cat>
            <c:strRef>
              <c:f>Sheet5!$B$1:$J$1</c:f>
              <c:strCache>
                <c:ptCount val="9"/>
                <c:pt idx="0">
                  <c:v>Lumbar Fusion For Disk Herniation and Radiculopathy (Resnick et 2005)</c:v>
                </c:pt>
                <c:pt idx="1">
                  <c:v>Fusion in patients with Stenosis without Spondylolisthesis (Resnick et al 2005)</c:v>
                </c:pt>
                <c:pt idx="2">
                  <c:v>Fusion in patients with Stenosis and Spondylolisthesis (Resnick et al 2005)</c:v>
                </c:pt>
                <c:pt idx="3">
                  <c:v>Interbody Techniques (Resnick et al 2005)</c:v>
                </c:pt>
                <c:pt idx="4">
                  <c:v>Pedicle Screw Fixation Impact on Clinical Outcome (Resnick et al 2005)</c:v>
                </c:pt>
                <c:pt idx="5">
                  <c:v>Pedicle Screw Fixation Impact on Fusion (Resnick et al 2005)</c:v>
                </c:pt>
                <c:pt idx="6">
                  <c:v>Bone Growth Stimulators (Resnick et al 2005)</c:v>
                </c:pt>
                <c:pt idx="7">
                  <c:v>Correlation between Radiographic and Functional Outcome (Resnick et al 2005)</c:v>
                </c:pt>
                <c:pt idx="8">
                  <c:v>Bone Graft Extendors (Resnick et al 2005)</c:v>
                </c:pt>
              </c:strCache>
            </c:strRef>
          </c:cat>
          <c:val>
            <c:numRef>
              <c:f>Sheet5!$B$2:$J$2</c:f>
              <c:numCache>
                <c:formatCode>General</c:formatCode>
                <c:ptCount val="9"/>
                <c:pt idx="2">
                  <c:v>1</c:v>
                </c:pt>
                <c:pt idx="3">
                  <c:v>3</c:v>
                </c:pt>
                <c:pt idx="4">
                  <c:v>4</c:v>
                </c:pt>
                <c:pt idx="5">
                  <c:v>2</c:v>
                </c:pt>
                <c:pt idx="8">
                  <c:v>1</c:v>
                </c:pt>
              </c:numCache>
            </c:numRef>
          </c:val>
        </c:ser>
        <c:ser>
          <c:idx val="1"/>
          <c:order val="1"/>
          <c:tx>
            <c:strRef>
              <c:f>Sheet5!$A$3</c:f>
              <c:strCache>
                <c:ptCount val="1"/>
                <c:pt idx="0">
                  <c:v>Level II</c:v>
                </c:pt>
              </c:strCache>
            </c:strRef>
          </c:tx>
          <c:dLbls>
            <c:showVal val="1"/>
          </c:dLbls>
          <c:cat>
            <c:strRef>
              <c:f>Sheet5!$B$1:$J$1</c:f>
              <c:strCache>
                <c:ptCount val="9"/>
                <c:pt idx="0">
                  <c:v>Lumbar Fusion For Disk Herniation and Radiculopathy (Resnick et 2005)</c:v>
                </c:pt>
                <c:pt idx="1">
                  <c:v>Fusion in patients with Stenosis without Spondylolisthesis (Resnick et al 2005)</c:v>
                </c:pt>
                <c:pt idx="2">
                  <c:v>Fusion in patients with Stenosis and Spondylolisthesis (Resnick et al 2005)</c:v>
                </c:pt>
                <c:pt idx="3">
                  <c:v>Interbody Techniques (Resnick et al 2005)</c:v>
                </c:pt>
                <c:pt idx="4">
                  <c:v>Pedicle Screw Fixation Impact on Clinical Outcome (Resnick et al 2005)</c:v>
                </c:pt>
                <c:pt idx="5">
                  <c:v>Pedicle Screw Fixation Impact on Fusion (Resnick et al 2005)</c:v>
                </c:pt>
                <c:pt idx="6">
                  <c:v>Bone Growth Stimulators (Resnick et al 2005)</c:v>
                </c:pt>
                <c:pt idx="7">
                  <c:v>Correlation between Radiographic and Functional Outcome (Resnick et al 2005)</c:v>
                </c:pt>
                <c:pt idx="8">
                  <c:v>Bone Graft Extendors (Resnick et al 2005)</c:v>
                </c:pt>
              </c:strCache>
            </c:strRef>
          </c:cat>
          <c:val>
            <c:numRef>
              <c:f>Sheet5!$B$3:$J$3</c:f>
              <c:numCache>
                <c:formatCode>General</c:formatCode>
                <c:ptCount val="9"/>
                <c:pt idx="2">
                  <c:v>3</c:v>
                </c:pt>
                <c:pt idx="3">
                  <c:v>4</c:v>
                </c:pt>
                <c:pt idx="4">
                  <c:v>2</c:v>
                </c:pt>
                <c:pt idx="5">
                  <c:v>2</c:v>
                </c:pt>
                <c:pt idx="6">
                  <c:v>2</c:v>
                </c:pt>
              </c:numCache>
            </c:numRef>
          </c:val>
        </c:ser>
        <c:ser>
          <c:idx val="2"/>
          <c:order val="2"/>
          <c:tx>
            <c:strRef>
              <c:f>Sheet5!$A$4</c:f>
              <c:strCache>
                <c:ptCount val="1"/>
                <c:pt idx="0">
                  <c:v>Level III</c:v>
                </c:pt>
              </c:strCache>
            </c:strRef>
          </c:tx>
          <c:dLbls>
            <c:showVal val="1"/>
          </c:dLbls>
          <c:cat>
            <c:strRef>
              <c:f>Sheet5!$B$1:$J$1</c:f>
              <c:strCache>
                <c:ptCount val="9"/>
                <c:pt idx="0">
                  <c:v>Lumbar Fusion For Disk Herniation and Radiculopathy (Resnick et 2005)</c:v>
                </c:pt>
                <c:pt idx="1">
                  <c:v>Fusion in patients with Stenosis without Spondylolisthesis (Resnick et al 2005)</c:v>
                </c:pt>
                <c:pt idx="2">
                  <c:v>Fusion in patients with Stenosis and Spondylolisthesis (Resnick et al 2005)</c:v>
                </c:pt>
                <c:pt idx="3">
                  <c:v>Interbody Techniques (Resnick et al 2005)</c:v>
                </c:pt>
                <c:pt idx="4">
                  <c:v>Pedicle Screw Fixation Impact on Clinical Outcome (Resnick et al 2005)</c:v>
                </c:pt>
                <c:pt idx="5">
                  <c:v>Pedicle Screw Fixation Impact on Fusion (Resnick et al 2005)</c:v>
                </c:pt>
                <c:pt idx="6">
                  <c:v>Bone Growth Stimulators (Resnick et al 2005)</c:v>
                </c:pt>
                <c:pt idx="7">
                  <c:v>Correlation between Radiographic and Functional Outcome (Resnick et al 2005)</c:v>
                </c:pt>
                <c:pt idx="8">
                  <c:v>Bone Graft Extendors (Resnick et al 2005)</c:v>
                </c:pt>
              </c:strCache>
            </c:strRef>
          </c:cat>
          <c:val>
            <c:numRef>
              <c:f>Sheet5!$B$4:$J$4</c:f>
              <c:numCache>
                <c:formatCode>General</c:formatCode>
                <c:ptCount val="9"/>
                <c:pt idx="0">
                  <c:v>12</c:v>
                </c:pt>
                <c:pt idx="1">
                  <c:v>26</c:v>
                </c:pt>
                <c:pt idx="2">
                  <c:v>28</c:v>
                </c:pt>
                <c:pt idx="3">
                  <c:v>13</c:v>
                </c:pt>
                <c:pt idx="4">
                  <c:v>8</c:v>
                </c:pt>
                <c:pt idx="5">
                  <c:v>8</c:v>
                </c:pt>
                <c:pt idx="6">
                  <c:v>8</c:v>
                </c:pt>
                <c:pt idx="7">
                  <c:v>8</c:v>
                </c:pt>
                <c:pt idx="8">
                  <c:v>5</c:v>
                </c:pt>
              </c:numCache>
            </c:numRef>
          </c:val>
        </c:ser>
        <c:overlap val="100"/>
        <c:axId val="71275264"/>
        <c:axId val="71276800"/>
      </c:barChart>
      <c:catAx>
        <c:axId val="71275264"/>
        <c:scaling>
          <c:orientation val="minMax"/>
        </c:scaling>
        <c:axPos val="b"/>
        <c:tickLblPos val="nextTo"/>
        <c:crossAx val="71276800"/>
        <c:crosses val="autoZero"/>
        <c:auto val="1"/>
        <c:lblAlgn val="ctr"/>
        <c:lblOffset val="100"/>
      </c:catAx>
      <c:valAx>
        <c:axId val="71276800"/>
        <c:scaling>
          <c:orientation val="minMax"/>
        </c:scaling>
        <c:axPos val="l"/>
        <c:majorGridlines/>
        <c:numFmt formatCode="General" sourceLinked="1"/>
        <c:tickLblPos val="nextTo"/>
        <c:crossAx val="71275264"/>
        <c:crosses val="autoZero"/>
        <c:crossBetween val="between"/>
      </c:valAx>
    </c:plotArea>
    <c:legend>
      <c:legendPos val="t"/>
      <c:layout/>
      <c:txPr>
        <a:bodyPr/>
        <a:lstStyle/>
        <a:p>
          <a:pPr>
            <a:defRPr sz="1400"/>
          </a:pPr>
          <a:endParaRPr lang="en-US"/>
        </a:p>
      </c:txPr>
    </c:legend>
    <c:plotVisOnly val="1"/>
  </c:chart>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1.jpg"/></Relationships>
</file>

<file path=ppt/drawings/drawing1.xml><?xml version="1.0" encoding="utf-8"?>
<c:userShapes xmlns:c="http://schemas.openxmlformats.org/drawingml/2006/chart">
  <cdr:relSizeAnchor xmlns:cdr="http://schemas.openxmlformats.org/drawingml/2006/chartDrawing">
    <cdr:from>
      <cdr:x>0.09162</cdr:x>
      <cdr:y>0.09459</cdr:y>
    </cdr:from>
    <cdr:to>
      <cdr:x>0.17215</cdr:x>
      <cdr:y>0.25676</cdr:y>
    </cdr:to>
    <cdr:pic>
      <cdr:nvPicPr>
        <cdr:cNvPr id="2" name="Picture 1" descr="dollar-sign.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0005" y="533401"/>
          <a:ext cx="650463" cy="9144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51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98102" y="0"/>
            <a:ext cx="2982119" cy="4651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6426"/>
            <a:ext cx="5505450" cy="418306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82119" cy="4651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98102" y="8829675"/>
            <a:ext cx="2982119"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22d52c8c6_0_3:notes"/>
          <p:cNvSpPr/>
          <p:nvPr>
            <p:ph idx="2" type="sldImg"/>
          </p:nvPr>
        </p:nvSpPr>
        <p:spPr>
          <a:xfrm>
            <a:off x="1116013" y="696913"/>
            <a:ext cx="4649700" cy="34863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22d52c8c6_0_3:notes"/>
          <p:cNvSpPr txBox="1"/>
          <p:nvPr>
            <p:ph idx="1" type="body"/>
          </p:nvPr>
        </p:nvSpPr>
        <p:spPr>
          <a:xfrm>
            <a:off x="688182" y="4416426"/>
            <a:ext cx="5505600" cy="418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1122d52c8c6_0_3:notes"/>
          <p:cNvSpPr txBox="1"/>
          <p:nvPr>
            <p:ph idx="12" type="sldNum"/>
          </p:nvPr>
        </p:nvSpPr>
        <p:spPr>
          <a:xfrm>
            <a:off x="3898102" y="8829675"/>
            <a:ext cx="29820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9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9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10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10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0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10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0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10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0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10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10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10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10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10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10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10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0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10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0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0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10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10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11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11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11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p111:notes"/>
          <p:cNvSpPr txBox="1"/>
          <p:nvPr>
            <p:ph idx="1" type="body"/>
          </p:nvPr>
        </p:nvSpPr>
        <p:spPr>
          <a:xfrm>
            <a:off x="688182" y="4416426"/>
            <a:ext cx="5505450" cy="41830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76" name="Google Shape;976;p111:notes"/>
          <p:cNvSpPr txBox="1"/>
          <p:nvPr>
            <p:ph idx="12" type="sldNum"/>
          </p:nvPr>
        </p:nvSpPr>
        <p:spPr>
          <a:xfrm>
            <a:off x="3898102" y="8829675"/>
            <a:ext cx="2982119"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11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11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11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 name="Google Shape;989;p11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11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p11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11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11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11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11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1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11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11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11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11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11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2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p12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12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p12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12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p12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12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0" name="Google Shape;1060;p12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2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12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12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p12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3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4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4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4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5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5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5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5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5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5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5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5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6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6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6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6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6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6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6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6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6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6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6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7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7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7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7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7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7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7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7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7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7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7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7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7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7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7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8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8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8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8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8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8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8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8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8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8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8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8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8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p8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8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8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8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8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89: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89: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90: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90: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91: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91: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92: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92: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93: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93: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94: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94: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95: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95: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96: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6" name="Google Shape;876;p96: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97: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97: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98:notes"/>
          <p:cNvSpPr txBox="1"/>
          <p:nvPr>
            <p:ph idx="1" type="body"/>
          </p:nvPr>
        </p:nvSpPr>
        <p:spPr>
          <a:xfrm>
            <a:off x="688182" y="4416426"/>
            <a:ext cx="5505450" cy="41830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98:notes"/>
          <p:cNvSpPr/>
          <p:nvPr>
            <p:ph idx="2" type="sldImg"/>
          </p:nvPr>
        </p:nvSpPr>
        <p:spPr>
          <a:xfrm>
            <a:off x="1116013" y="696913"/>
            <a:ext cx="4649787"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5"/>
          <p:cNvSpPr/>
          <p:nvPr>
            <p:ph idx="2" type="pic"/>
          </p:nvPr>
        </p:nvSpPr>
        <p:spPr>
          <a:xfrm>
            <a:off x="1792288" y="612775"/>
            <a:ext cx="5486400" cy="4114800"/>
          </a:xfrm>
          <a:prstGeom prst="rect">
            <a:avLst/>
          </a:prstGeom>
          <a:noFill/>
          <a:ln>
            <a:noFill/>
          </a:ln>
        </p:spPr>
      </p:sp>
      <p:sp>
        <p:nvSpPr>
          <p:cNvPr id="68" name="Google Shape;68;p1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64.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67.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60.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hyperlink" Target="about:blank" TargetMode="External"/><Relationship Id="rId4" Type="http://schemas.openxmlformats.org/officeDocument/2006/relationships/image" Target="../media/image66.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70.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62.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61.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hyperlink" Target="http://www.ncbi.nlm.nih.gov/pubmed?term=%22Porter%20ME%22%5bAuthor%5d"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78.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72.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73.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68.jpg"/><Relationship Id="rId4" Type="http://schemas.openxmlformats.org/officeDocument/2006/relationships/image" Target="../media/image6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75.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71.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hyperlink" Target="http://en.wikipedia.org/wiki/File:Dickens_Gurney_head.jpg" TargetMode="External"/><Relationship Id="rId4" Type="http://schemas.openxmlformats.org/officeDocument/2006/relationships/image" Target="../media/image79.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77.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74.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isu.indstate.edu/ilnprof/ENG451/ISLAND/pictures.html" TargetMode="Externa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en.wikipedia.org/wiki/File:President_Theodore_Roosevelt,_1904.jpg" TargetMode="External"/><Relationship Id="rId4" Type="http://schemas.openxmlformats.org/officeDocument/2006/relationships/image" Target="../media/image23.jpg"/><Relationship Id="rId5" Type="http://schemas.openxmlformats.org/officeDocument/2006/relationships/hyperlink" Target="http://en.wikipedia.org/wiki/File:FDR_in_1933.jpg" TargetMode="External"/><Relationship Id="rId6" Type="http://schemas.openxmlformats.org/officeDocument/2006/relationships/image" Target="../media/image15.jpg"/><Relationship Id="rId7" Type="http://schemas.openxmlformats.org/officeDocument/2006/relationships/hyperlink" Target="http://en.wikipedia.org/wiki/File:37_Lyndon_Johnson_3x4.jpg" TargetMode="External"/><Relationship Id="rId8"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en.wikipedia.org/wiki/File:AdamSmith.jpg" TargetMode="External"/><Relationship Id="rId4" Type="http://schemas.openxmlformats.org/officeDocument/2006/relationships/image" Target="../media/image26.jpg"/><Relationship Id="rId10" Type="http://schemas.openxmlformats.org/officeDocument/2006/relationships/image" Target="../media/image34.jpg"/><Relationship Id="rId9" Type="http://schemas.openxmlformats.org/officeDocument/2006/relationships/hyperlink" Target="http://en.wikipedia.org/wiki/File:Wealth_of_Nations.jpg" TargetMode="External"/><Relationship Id="rId5" Type="http://schemas.openxmlformats.org/officeDocument/2006/relationships/hyperlink" Target="http://en.wikipedia.org/wiki/Karl_Marx" TargetMode="External"/><Relationship Id="rId6" Type="http://schemas.openxmlformats.org/officeDocument/2006/relationships/image" Target="../media/image33.jpg"/><Relationship Id="rId7" Type="http://schemas.openxmlformats.org/officeDocument/2006/relationships/hyperlink" Target="http://en.wikipedia.org/wiki/File:Kapital_titel_bd1.png" TargetMode="External"/><Relationship Id="rId8"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about:blank" TargetMode="Externa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4.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chart" Target="../charts/chart2.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chart" Target="../charts/chart3.x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chart" Target="../charts/chart4.xml"/><Relationship Id="rId4" Type="http://schemas.openxmlformats.org/officeDocument/2006/relationships/image" Target="../media/image4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57.jpg"/><Relationship Id="rId4" Type="http://schemas.openxmlformats.org/officeDocument/2006/relationships/image" Target="../media/image44.jpg"/><Relationship Id="rId5" Type="http://schemas.openxmlformats.org/officeDocument/2006/relationships/image" Target="../media/image43.jpg"/><Relationship Id="rId6" Type="http://schemas.openxmlformats.org/officeDocument/2006/relationships/image" Target="../media/image56.png"/><Relationship Id="rId7" Type="http://schemas.openxmlformats.org/officeDocument/2006/relationships/chart" Target="../charts/char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chart" Target="../charts/chart6.xml"/><Relationship Id="rId4" Type="http://schemas.openxmlformats.org/officeDocument/2006/relationships/image" Target="../media/image59.jpg"/><Relationship Id="rId5" Type="http://schemas.openxmlformats.org/officeDocument/2006/relationships/image" Target="../media/image5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chart" Target="../charts/chart7.xml"/><Relationship Id="rId4" Type="http://schemas.openxmlformats.org/officeDocument/2006/relationships/image" Target="../media/image52.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chart" Target="../charts/chart8.xml"/><Relationship Id="rId4" Type="http://schemas.openxmlformats.org/officeDocument/2006/relationships/image" Target="../media/image59.jpg"/><Relationship Id="rId5"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chart" Target="../charts/char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6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58.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122d52c8c6_0_3"/>
          <p:cNvSpPr txBox="1"/>
          <p:nvPr>
            <p:ph type="ctrTitle"/>
          </p:nvPr>
        </p:nvSpPr>
        <p:spPr>
          <a:xfrm>
            <a:off x="685800" y="2130425"/>
            <a:ext cx="77724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Grand Rounds 2011</a:t>
            </a:r>
            <a:endParaRPr/>
          </a:p>
        </p:txBody>
      </p:sp>
      <p:sp>
        <p:nvSpPr>
          <p:cNvPr id="90" name="Google Shape;90;g1122d52c8c6_0_3"/>
          <p:cNvSpPr txBox="1"/>
          <p:nvPr>
            <p:ph idx="1" type="subTitle"/>
          </p:nvPr>
        </p:nvSpPr>
        <p:spPr>
          <a:xfrm>
            <a:off x="1371600" y="3886200"/>
            <a:ext cx="6400800" cy="17526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rPr lang="en-US"/>
              <a:t>Presented Macon, GA </a:t>
            </a:r>
            <a:endParaRPr/>
          </a:p>
          <a:p>
            <a:pPr indent="0" lvl="0" marL="0" rtl="0" algn="ctr">
              <a:spcBef>
                <a:spcPts val="640"/>
              </a:spcBef>
              <a:spcAft>
                <a:spcPts val="0"/>
              </a:spcAft>
              <a:buNone/>
            </a:pPr>
            <a:r>
              <a:rPr lang="en-US"/>
              <a:t>by Joe Sam Robinson, Jr., M.D.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9"/>
          <p:cNvGraphicFramePr/>
          <p:nvPr/>
        </p:nvGraphicFramePr>
        <p:xfrm>
          <a:off x="457200" y="533400"/>
          <a:ext cx="8077200" cy="5638800"/>
        </p:xfrm>
        <a:graphic>
          <a:graphicData uri="http://schemas.openxmlformats.org/drawingml/2006/chart">
            <c:chart r:id="rId3"/>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Begs the question?</a:t>
            </a:r>
            <a:endParaRPr/>
          </a:p>
        </p:txBody>
      </p:sp>
      <p:sp>
        <p:nvSpPr>
          <p:cNvPr id="897" name="Google Shape;897;p9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Two-tiered healthcare?</a:t>
            </a:r>
            <a:endParaRPr/>
          </a:p>
          <a:p>
            <a:pPr indent="-342900" lvl="0" marL="342900" rtl="0" algn="l">
              <a:spcBef>
                <a:spcPts val="640"/>
              </a:spcBef>
              <a:spcAft>
                <a:spcPts val="0"/>
              </a:spcAft>
              <a:buClr>
                <a:schemeClr val="dk1"/>
              </a:buClr>
              <a:buSzPts val="3200"/>
              <a:buChar char="•"/>
            </a:pPr>
            <a:r>
              <a:rPr lang="en-US"/>
              <a:t>or</a:t>
            </a:r>
            <a:endParaRPr/>
          </a:p>
          <a:p>
            <a:pPr indent="-342900" lvl="0" marL="342900" rtl="0" algn="l">
              <a:spcBef>
                <a:spcPts val="640"/>
              </a:spcBef>
              <a:spcAft>
                <a:spcPts val="0"/>
              </a:spcAft>
              <a:buClr>
                <a:schemeClr val="dk1"/>
              </a:buClr>
              <a:buSzPts val="3200"/>
              <a:buChar char="•"/>
            </a:pPr>
            <a:r>
              <a:rPr lang="en-US"/>
              <a:t>Rationing of healthcare?</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Another solution for the problem</a:t>
            </a:r>
            <a:endParaRPr/>
          </a:p>
        </p:txBody>
      </p:sp>
      <p:sp>
        <p:nvSpPr>
          <p:cNvPr id="903" name="Google Shape;903;p10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dreamstime.com/house-key-to-unlock-brass-lock-for-home-door-thumb6624770.jpg" id="904" name="Google Shape;904;p100"/>
          <p:cNvPicPr preferRelativeResize="0"/>
          <p:nvPr/>
        </p:nvPicPr>
        <p:blipFill rotWithShape="1">
          <a:blip r:embed="rId3">
            <a:alphaModFix/>
          </a:blip>
          <a:srcRect b="0" l="0" r="0" t="0"/>
          <a:stretch/>
        </p:blipFill>
        <p:spPr>
          <a:xfrm>
            <a:off x="2667000" y="1905000"/>
            <a:ext cx="3514725" cy="35147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0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Two Paradigms</a:t>
            </a:r>
            <a:endParaRPr/>
          </a:p>
        </p:txBody>
      </p:sp>
      <p:sp>
        <p:nvSpPr>
          <p:cNvPr id="910" name="Google Shape;910;p101"/>
          <p:cNvSpPr txBox="1"/>
          <p:nvPr>
            <p:ph idx="1" type="body"/>
          </p:nvPr>
        </p:nvSpPr>
        <p:spPr>
          <a:xfrm>
            <a:off x="457200" y="1600200"/>
            <a:ext cx="6172200" cy="49530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The old paradigm: The physician is morally obligated to expend every possible healthcare resource in the care of his patients</a:t>
            </a:r>
            <a:endParaRPr/>
          </a:p>
          <a:p>
            <a:pPr indent="-342900" lvl="0" marL="342900" rtl="0" algn="l">
              <a:spcBef>
                <a:spcPts val="640"/>
              </a:spcBef>
              <a:spcAft>
                <a:spcPts val="0"/>
              </a:spcAft>
              <a:buClr>
                <a:schemeClr val="dk1"/>
              </a:buClr>
              <a:buSzPts val="3200"/>
              <a:buChar char="•"/>
            </a:pPr>
            <a:r>
              <a:rPr lang="en-US"/>
              <a:t>An additional new paradigm: The physician is morally obligated to exercise stewardship of healthcare resources in the care of his patients</a:t>
            </a:r>
            <a:endParaRPr/>
          </a:p>
          <a:p>
            <a:pPr indent="-139700" lvl="0" marL="342900" rtl="0" algn="l">
              <a:spcBef>
                <a:spcPts val="640"/>
              </a:spcBef>
              <a:spcAft>
                <a:spcPts val="0"/>
              </a:spcAft>
              <a:buClr>
                <a:schemeClr val="dk1"/>
              </a:buClr>
              <a:buSzPts val="3200"/>
              <a:buNone/>
            </a:pPr>
            <a:r>
              <a:t/>
            </a:r>
            <a:endParaRPr/>
          </a:p>
        </p:txBody>
      </p:sp>
      <p:sp>
        <p:nvSpPr>
          <p:cNvPr id="911" name="Google Shape;911;p101"/>
          <p:cNvSpPr txBox="1"/>
          <p:nvPr/>
        </p:nvSpPr>
        <p:spPr>
          <a:xfrm>
            <a:off x="7086600" y="2438400"/>
            <a:ext cx="126015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 Micro</a:t>
            </a:r>
            <a:endParaRPr sz="2400">
              <a:solidFill>
                <a:srgbClr val="FF0000"/>
              </a:solidFill>
              <a:latin typeface="Calibri"/>
              <a:ea typeface="Calibri"/>
              <a:cs typeface="Calibri"/>
              <a:sym typeface="Calibri"/>
            </a:endParaRPr>
          </a:p>
        </p:txBody>
      </p:sp>
      <p:sp>
        <p:nvSpPr>
          <p:cNvPr id="912" name="Google Shape;912;p101"/>
          <p:cNvSpPr txBox="1"/>
          <p:nvPr/>
        </p:nvSpPr>
        <p:spPr>
          <a:xfrm>
            <a:off x="7010400" y="4419600"/>
            <a:ext cx="13370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 Macro</a:t>
            </a:r>
            <a:endParaRPr sz="2400">
              <a:solidFill>
                <a:srgbClr val="FF0000"/>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02"/>
          <p:cNvSpPr txBox="1"/>
          <p:nvPr>
            <p:ph type="title"/>
          </p:nvPr>
        </p:nvSpPr>
        <p:spPr>
          <a:xfrm>
            <a:off x="457200" y="1600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Under the umbrella of enhanced physician responsibility the following improvements in the American healthcare system could hypothetically be instituted:</a:t>
            </a:r>
            <a:br>
              <a:rPr lang="en-US"/>
            </a:br>
            <a:endParaRPr/>
          </a:p>
        </p:txBody>
      </p:sp>
      <p:pic>
        <p:nvPicPr>
          <p:cNvPr descr="http://www.yosuniform.com/images/custom_images/products/product/umbrella_001.jpg" id="918" name="Google Shape;918;p102"/>
          <p:cNvPicPr preferRelativeResize="0"/>
          <p:nvPr/>
        </p:nvPicPr>
        <p:blipFill rotWithShape="1">
          <a:blip r:embed="rId3">
            <a:alphaModFix/>
          </a:blip>
          <a:srcRect b="0" l="0" r="0" t="0"/>
          <a:stretch/>
        </p:blipFill>
        <p:spPr>
          <a:xfrm>
            <a:off x="2743200" y="3419475"/>
            <a:ext cx="3438525" cy="34385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03"/>
          <p:cNvSpPr txBox="1"/>
          <p:nvPr>
            <p:ph type="title"/>
          </p:nvPr>
        </p:nvSpPr>
        <p:spPr>
          <a:xfrm>
            <a:off x="457200" y="0"/>
            <a:ext cx="82296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Suggestions</a:t>
            </a:r>
            <a:endParaRPr/>
          </a:p>
        </p:txBody>
      </p:sp>
      <p:sp>
        <p:nvSpPr>
          <p:cNvPr id="924" name="Google Shape;924;p103"/>
          <p:cNvSpPr txBox="1"/>
          <p:nvPr>
            <p:ph idx="1" type="body"/>
          </p:nvPr>
        </p:nvSpPr>
        <p:spPr>
          <a:xfrm>
            <a:off x="457200" y="1066800"/>
            <a:ext cx="8229600" cy="5410200"/>
          </a:xfrm>
          <a:prstGeom prst="rect">
            <a:avLst/>
          </a:prstGeom>
          <a:noFill/>
          <a:ln>
            <a:noFill/>
          </a:ln>
        </p:spPr>
        <p:txBody>
          <a:bodyPr anchorCtr="0" anchor="t" bIns="45700" lIns="91425" spcFirstLastPara="1" rIns="91425" wrap="square" tIns="45700">
            <a:normAutofit fontScale="85000" lnSpcReduction="20000"/>
          </a:bodyPr>
          <a:lstStyle/>
          <a:p>
            <a:pPr indent="-514350" lvl="0" marL="514350" rtl="0" algn="l">
              <a:spcBef>
                <a:spcPts val="0"/>
              </a:spcBef>
              <a:spcAft>
                <a:spcPts val="0"/>
              </a:spcAft>
              <a:buClr>
                <a:schemeClr val="dk1"/>
              </a:buClr>
              <a:buSzPct val="100000"/>
              <a:buFont typeface="Calibri"/>
              <a:buAutoNum type="arabicPeriod"/>
            </a:pPr>
            <a:r>
              <a:rPr lang="en-US"/>
              <a:t>A </a:t>
            </a:r>
            <a:r>
              <a:rPr lang="en-US">
                <a:solidFill>
                  <a:srgbClr val="FF0000"/>
                </a:solidFill>
              </a:rPr>
              <a:t>fexible</a:t>
            </a:r>
            <a:r>
              <a:rPr lang="en-US"/>
              <a:t> balanced system</a:t>
            </a:r>
            <a:endParaRPr/>
          </a:p>
          <a:p>
            <a:pPr indent="-514350" lvl="0" marL="514350" rtl="0" algn="l">
              <a:spcBef>
                <a:spcPts val="544"/>
              </a:spcBef>
              <a:spcAft>
                <a:spcPts val="0"/>
              </a:spcAft>
              <a:buClr>
                <a:srgbClr val="FF0000"/>
              </a:buClr>
              <a:buSzPct val="100000"/>
              <a:buFont typeface="Calibri"/>
              <a:buAutoNum type="arabicPeriod"/>
            </a:pPr>
            <a:r>
              <a:rPr lang="en-US">
                <a:solidFill>
                  <a:srgbClr val="FF0000"/>
                </a:solidFill>
              </a:rPr>
              <a:t>Checks and Balances</a:t>
            </a:r>
            <a:endParaRPr/>
          </a:p>
          <a:p>
            <a:pPr indent="-514350" lvl="0" marL="514350" rtl="0" algn="l">
              <a:spcBef>
                <a:spcPts val="544"/>
              </a:spcBef>
              <a:spcAft>
                <a:spcPts val="0"/>
              </a:spcAft>
              <a:buClr>
                <a:srgbClr val="FF0000"/>
              </a:buClr>
              <a:buSzPct val="100000"/>
              <a:buFont typeface="Calibri"/>
              <a:buAutoNum type="arabicPeriod"/>
            </a:pPr>
            <a:r>
              <a:rPr lang="en-US">
                <a:solidFill>
                  <a:srgbClr val="FF0000"/>
                </a:solidFill>
              </a:rPr>
              <a:t>End Inefficient </a:t>
            </a:r>
            <a:r>
              <a:rPr lang="en-US"/>
              <a:t>Government Regulation and unfunded mandates - Physician empowered to stop wasteful treatment without penalty</a:t>
            </a:r>
            <a:endParaRPr/>
          </a:p>
          <a:p>
            <a:pPr indent="-514350" lvl="0" marL="514350" rtl="0" algn="l">
              <a:spcBef>
                <a:spcPts val="544"/>
              </a:spcBef>
              <a:spcAft>
                <a:spcPts val="0"/>
              </a:spcAft>
              <a:buClr>
                <a:srgbClr val="FF0000"/>
              </a:buClr>
              <a:buSzPct val="100000"/>
              <a:buFont typeface="Calibri"/>
              <a:buAutoNum type="arabicPeriod"/>
            </a:pPr>
            <a:r>
              <a:rPr lang="en-US">
                <a:solidFill>
                  <a:srgbClr val="FF0000"/>
                </a:solidFill>
              </a:rPr>
              <a:t>Patient</a:t>
            </a:r>
            <a:r>
              <a:rPr lang="en-US"/>
              <a:t> Responsibility</a:t>
            </a:r>
            <a:endParaRPr/>
          </a:p>
          <a:p>
            <a:pPr indent="-514350" lvl="0" marL="514350" rtl="0" algn="l">
              <a:spcBef>
                <a:spcPts val="544"/>
              </a:spcBef>
              <a:spcAft>
                <a:spcPts val="0"/>
              </a:spcAft>
              <a:buClr>
                <a:schemeClr val="dk1"/>
              </a:buClr>
              <a:buSzPct val="100000"/>
              <a:buFont typeface="Calibri"/>
              <a:buAutoNum type="arabicPeriod"/>
            </a:pPr>
            <a:r>
              <a:rPr lang="en-US"/>
              <a:t>Better </a:t>
            </a:r>
            <a:r>
              <a:rPr lang="en-US">
                <a:solidFill>
                  <a:srgbClr val="FF0000"/>
                </a:solidFill>
              </a:rPr>
              <a:t>Clinical Evidence</a:t>
            </a:r>
            <a:r>
              <a:rPr lang="en-US"/>
              <a:t>: Substantial attention to clinical research with measured development of clinical practice guidelines</a:t>
            </a:r>
            <a:endParaRPr/>
          </a:p>
          <a:p>
            <a:pPr indent="-514350" lvl="0" marL="514350" rtl="0" algn="l">
              <a:spcBef>
                <a:spcPts val="544"/>
              </a:spcBef>
              <a:spcAft>
                <a:spcPts val="0"/>
              </a:spcAft>
              <a:buClr>
                <a:schemeClr val="dk1"/>
              </a:buClr>
              <a:buSzPct val="100000"/>
              <a:buFont typeface="Calibri"/>
              <a:buAutoNum type="arabicPeriod"/>
            </a:pPr>
            <a:r>
              <a:rPr lang="en-US"/>
              <a:t>Appropriate physician control </a:t>
            </a:r>
            <a:r>
              <a:rPr lang="en-US">
                <a:solidFill>
                  <a:srgbClr val="FF0000"/>
                </a:solidFill>
              </a:rPr>
              <a:t>mechanism</a:t>
            </a:r>
            <a:endParaRPr/>
          </a:p>
          <a:p>
            <a:pPr indent="-514350" lvl="0" marL="514350" rtl="0" algn="l">
              <a:spcBef>
                <a:spcPts val="544"/>
              </a:spcBef>
              <a:spcAft>
                <a:spcPts val="0"/>
              </a:spcAft>
              <a:buClr>
                <a:schemeClr val="dk1"/>
              </a:buClr>
              <a:buSzPct val="100000"/>
              <a:buFont typeface="Calibri"/>
              <a:buAutoNum type="arabicPeriod"/>
            </a:pPr>
            <a:r>
              <a:rPr lang="en-US"/>
              <a:t>The </a:t>
            </a:r>
            <a:r>
              <a:rPr lang="en-US">
                <a:solidFill>
                  <a:srgbClr val="FF0000"/>
                </a:solidFill>
              </a:rPr>
              <a:t>Priestly</a:t>
            </a:r>
            <a:r>
              <a:rPr lang="en-US"/>
              <a:t> Physician</a:t>
            </a:r>
            <a:endParaRPr/>
          </a:p>
          <a:p>
            <a:pPr indent="-514350" lvl="0" marL="514350" rtl="0" algn="l">
              <a:spcBef>
                <a:spcPts val="544"/>
              </a:spcBef>
              <a:spcAft>
                <a:spcPts val="0"/>
              </a:spcAft>
              <a:buClr>
                <a:schemeClr val="dk1"/>
              </a:buClr>
              <a:buSzPct val="100000"/>
              <a:buFont typeface="Calibri"/>
              <a:buAutoNum type="arabicPeriod"/>
            </a:pPr>
            <a:r>
              <a:rPr lang="en-US"/>
              <a:t>Preservation of the Doctor-Patient </a:t>
            </a:r>
            <a:r>
              <a:rPr lang="en-US">
                <a:solidFill>
                  <a:srgbClr val="FF0000"/>
                </a:solidFill>
              </a:rPr>
              <a:t>Covenant</a:t>
            </a:r>
            <a:endParaRPr/>
          </a:p>
          <a:p>
            <a:pPr indent="-514350" lvl="0" marL="514350" rtl="0" algn="l">
              <a:spcBef>
                <a:spcPts val="544"/>
              </a:spcBef>
              <a:spcAft>
                <a:spcPts val="0"/>
              </a:spcAft>
              <a:buClr>
                <a:schemeClr val="dk1"/>
              </a:buClr>
              <a:buSzPct val="100000"/>
              <a:buFont typeface="Calibri"/>
              <a:buAutoNum type="arabicPeriod"/>
            </a:pPr>
            <a:r>
              <a:rPr lang="en-US"/>
              <a:t>Physician </a:t>
            </a:r>
            <a:r>
              <a:rPr lang="en-US">
                <a:solidFill>
                  <a:srgbClr val="FF0000"/>
                </a:solidFill>
              </a:rPr>
              <a:t>collaboration</a:t>
            </a:r>
            <a:r>
              <a:rPr lang="en-US"/>
              <a:t> to improve the system</a:t>
            </a:r>
            <a:endParaRPr/>
          </a:p>
          <a:p>
            <a:pPr indent="-341630" lvl="0" marL="514350" rtl="0" algn="l">
              <a:spcBef>
                <a:spcPts val="544"/>
              </a:spcBef>
              <a:spcAft>
                <a:spcPts val="0"/>
              </a:spcAft>
              <a:buClr>
                <a:schemeClr val="dk1"/>
              </a:buClr>
              <a:buSzPct val="100000"/>
              <a:buFont typeface="Calibri"/>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04"/>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1. No healthcare system should be under rigid centralized control as </a:t>
            </a:r>
            <a:r>
              <a:rPr lang="en-US">
                <a:solidFill>
                  <a:srgbClr val="FF0000"/>
                </a:solidFill>
              </a:rPr>
              <a:t>absolutes invariably prove ineffectual</a:t>
            </a:r>
            <a:endParaRPr>
              <a:solidFill>
                <a:srgbClr val="FF0000"/>
              </a:solidFill>
            </a:endParaRPr>
          </a:p>
        </p:txBody>
      </p:sp>
      <p:sp>
        <p:nvSpPr>
          <p:cNvPr id="930" name="Google Shape;930;p104"/>
          <p:cNvSpPr txBox="1"/>
          <p:nvPr>
            <p:ph idx="1" type="body"/>
          </p:nvPr>
        </p:nvSpPr>
        <p:spPr>
          <a:xfrm>
            <a:off x="228600" y="2057400"/>
            <a:ext cx="4648200" cy="48006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rgbClr val="FF0000"/>
              </a:buClr>
              <a:buSzPct val="100000"/>
              <a:buChar char="•"/>
            </a:pPr>
            <a:r>
              <a:rPr lang="en-US">
                <a:solidFill>
                  <a:srgbClr val="FF0000"/>
                </a:solidFill>
              </a:rPr>
              <a:t>Neurochemistry and neuronal structure </a:t>
            </a:r>
            <a:r>
              <a:rPr lang="en-US"/>
              <a:t>arguably ensure that anger, lust and greed (as well as possibly altruism) remain permanently embedded in every human. </a:t>
            </a:r>
            <a:r>
              <a:rPr lang="en-US">
                <a:solidFill>
                  <a:srgbClr val="FF0000"/>
                </a:solidFill>
              </a:rPr>
              <a:t>By extrapolation</a:t>
            </a:r>
            <a:r>
              <a:rPr lang="en-US"/>
              <a:t>, in broader political and social institutions, including those that govern healthcare, </a:t>
            </a:r>
            <a:r>
              <a:rPr lang="en-US">
                <a:solidFill>
                  <a:srgbClr val="FF0000"/>
                </a:solidFill>
              </a:rPr>
              <a:t>utopian</a:t>
            </a:r>
            <a:r>
              <a:rPr lang="en-US"/>
              <a:t> worldviews and political system that fail to consider </a:t>
            </a:r>
            <a:r>
              <a:rPr lang="en-US">
                <a:solidFill>
                  <a:srgbClr val="FF0000"/>
                </a:solidFill>
              </a:rPr>
              <a:t>humanity’s true and ambivalent nature</a:t>
            </a:r>
            <a:r>
              <a:rPr lang="en-US"/>
              <a:t> chance </a:t>
            </a:r>
            <a:r>
              <a:rPr lang="en-US">
                <a:solidFill>
                  <a:srgbClr val="FF0000"/>
                </a:solidFill>
              </a:rPr>
              <a:t>great unintended evil </a:t>
            </a:r>
            <a:r>
              <a:rPr lang="en-US"/>
              <a:t>-  a truism well recognized by the framers of the constitution</a:t>
            </a:r>
            <a:endParaRPr/>
          </a:p>
        </p:txBody>
      </p:sp>
      <p:pic>
        <p:nvPicPr>
          <p:cNvPr descr="http://www.sharpbrains.com/wp-content/uploads/2011/11/Brain_222.jpg" id="931" name="Google Shape;931;p104"/>
          <p:cNvPicPr preferRelativeResize="0"/>
          <p:nvPr/>
        </p:nvPicPr>
        <p:blipFill rotWithShape="1">
          <a:blip r:embed="rId3">
            <a:alphaModFix/>
          </a:blip>
          <a:srcRect b="0" l="0" r="0" t="0"/>
          <a:stretch/>
        </p:blipFill>
        <p:spPr>
          <a:xfrm>
            <a:off x="5029200" y="2362200"/>
            <a:ext cx="3781425" cy="37814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2. Checks and Balances</a:t>
            </a:r>
            <a:endParaRPr/>
          </a:p>
        </p:txBody>
      </p:sp>
      <p:sp>
        <p:nvSpPr>
          <p:cNvPr id="937" name="Google Shape;937;p10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 more automatic acceptance of government ukases</a:t>
            </a:r>
            <a:endParaRPr/>
          </a:p>
        </p:txBody>
      </p:sp>
      <p:pic>
        <p:nvPicPr>
          <p:cNvPr descr="File:Tsar nikolai.jpg" id="938" name="Google Shape;938;p105">
            <a:hlinkClick r:id="rId3"/>
          </p:cNvPr>
          <p:cNvPicPr preferRelativeResize="0"/>
          <p:nvPr/>
        </p:nvPicPr>
        <p:blipFill rotWithShape="1">
          <a:blip r:embed="rId4">
            <a:alphaModFix/>
          </a:blip>
          <a:srcRect b="0" l="0" r="0" t="0"/>
          <a:stretch/>
        </p:blipFill>
        <p:spPr>
          <a:xfrm>
            <a:off x="4495800" y="1600200"/>
            <a:ext cx="4211955" cy="4191000"/>
          </a:xfrm>
          <a:prstGeom prst="rect">
            <a:avLst/>
          </a:prstGeom>
          <a:noFill/>
          <a:ln>
            <a:noFill/>
          </a:ln>
        </p:spPr>
      </p:pic>
      <p:sp>
        <p:nvSpPr>
          <p:cNvPr id="939" name="Google Shape;939;p105"/>
          <p:cNvSpPr txBox="1"/>
          <p:nvPr/>
        </p:nvSpPr>
        <p:spPr>
          <a:xfrm>
            <a:off x="6172200" y="5867400"/>
            <a:ext cx="15780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Tsar Nicholas II</a:t>
            </a:r>
            <a:endParaRPr sz="1800">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0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3. End </a:t>
            </a:r>
            <a:r>
              <a:rPr lang="en-US">
                <a:solidFill>
                  <a:srgbClr val="FF0000"/>
                </a:solidFill>
              </a:rPr>
              <a:t>Inefficient Government Regulation </a:t>
            </a:r>
            <a:r>
              <a:rPr lang="en-US"/>
              <a:t>and </a:t>
            </a:r>
            <a:r>
              <a:rPr lang="en-US">
                <a:solidFill>
                  <a:srgbClr val="FF0000"/>
                </a:solidFill>
              </a:rPr>
              <a:t>unfunded mandates</a:t>
            </a:r>
            <a:endParaRPr>
              <a:solidFill>
                <a:srgbClr val="FF0000"/>
              </a:solidFill>
            </a:endParaRPr>
          </a:p>
        </p:txBody>
      </p:sp>
      <p:sp>
        <p:nvSpPr>
          <p:cNvPr id="945" name="Google Shape;945;p106"/>
          <p:cNvSpPr txBox="1"/>
          <p:nvPr>
            <p:ph idx="1" type="body"/>
          </p:nvPr>
        </p:nvSpPr>
        <p:spPr>
          <a:xfrm>
            <a:off x="457200" y="1371600"/>
            <a:ext cx="8229600" cy="52578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en-US"/>
              <a:t>Joint Commission constantly puts additional regulations on hospitals which consequently pass these burdens to physicians</a:t>
            </a:r>
            <a:endParaRPr/>
          </a:p>
          <a:p>
            <a:pPr indent="-342900" lvl="0" marL="342900" rtl="0" algn="l">
              <a:spcBef>
                <a:spcPts val="544"/>
              </a:spcBef>
              <a:spcAft>
                <a:spcPts val="0"/>
              </a:spcAft>
              <a:buClr>
                <a:schemeClr val="dk1"/>
              </a:buClr>
              <a:buSzPct val="100000"/>
              <a:buChar char="•"/>
            </a:pPr>
            <a:r>
              <a:rPr lang="en-US"/>
              <a:t>No effective mechanisms exist to transfer back to a  primary care facility a patient which the government requires to be transferred to a tertiary care center</a:t>
            </a:r>
            <a:endParaRPr/>
          </a:p>
          <a:p>
            <a:pPr indent="-342900" lvl="0" marL="342900" rtl="0" algn="l">
              <a:spcBef>
                <a:spcPts val="544"/>
              </a:spcBef>
              <a:spcAft>
                <a:spcPts val="0"/>
              </a:spcAft>
              <a:buClr>
                <a:schemeClr val="dk1"/>
              </a:buClr>
              <a:buSzPct val="100000"/>
              <a:buChar char="•"/>
            </a:pPr>
            <a:r>
              <a:rPr lang="en-US"/>
              <a:t>Numerous regulations are in place in the healthcare system which contravene efficient care</a:t>
            </a:r>
            <a:endParaRPr/>
          </a:p>
          <a:p>
            <a:pPr indent="-342900" lvl="0" marL="342900" rtl="0" algn="l">
              <a:spcBef>
                <a:spcPts val="544"/>
              </a:spcBef>
              <a:spcAft>
                <a:spcPts val="0"/>
              </a:spcAft>
              <a:buClr>
                <a:schemeClr val="dk1"/>
              </a:buClr>
              <a:buSzPct val="100000"/>
              <a:buChar char="•"/>
            </a:pPr>
            <a:r>
              <a:rPr lang="en-US"/>
              <a:t>Medicare patients require to stay in hospital needless amounts of time in the presence of low-grade temperature</a:t>
            </a:r>
            <a:endParaRPr/>
          </a:p>
          <a:p>
            <a:pPr indent="-342900" lvl="0" marL="342900" rtl="0" algn="l">
              <a:spcBef>
                <a:spcPts val="544"/>
              </a:spcBef>
              <a:spcAft>
                <a:spcPts val="0"/>
              </a:spcAft>
              <a:buClr>
                <a:schemeClr val="dk1"/>
              </a:buClr>
              <a:buSzPct val="100000"/>
              <a:buChar char="•"/>
            </a:pPr>
            <a:r>
              <a:rPr lang="en-US"/>
              <a:t>Regulations for pain control result in substantial prolonging of hospital stay</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07"/>
          <p:cNvSpPr txBox="1"/>
          <p:nvPr>
            <p:ph type="title"/>
          </p:nvPr>
        </p:nvSpPr>
        <p:spPr>
          <a:xfrm>
            <a:off x="457200" y="0"/>
            <a:ext cx="82296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3. An Example</a:t>
            </a:r>
            <a:endParaRPr/>
          </a:p>
        </p:txBody>
      </p:sp>
      <p:sp>
        <p:nvSpPr>
          <p:cNvPr id="951" name="Google Shape;951;p107"/>
          <p:cNvSpPr txBox="1"/>
          <p:nvPr>
            <p:ph idx="1" type="body"/>
          </p:nvPr>
        </p:nvSpPr>
        <p:spPr>
          <a:xfrm>
            <a:off x="457200" y="5791200"/>
            <a:ext cx="8229600" cy="10668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Requirements for nonhostile workplace in stressful areas such as the OR diminish physicians’ ability to effectively look after the best interest of their patients.</a:t>
            </a:r>
            <a:endParaRPr/>
          </a:p>
        </p:txBody>
      </p:sp>
      <p:pic>
        <p:nvPicPr>
          <p:cNvPr descr="http://surgeon.com/wp-content/uploads/neurosurgeon-performs-operation.jpg" id="952" name="Google Shape;952;p107"/>
          <p:cNvPicPr preferRelativeResize="0"/>
          <p:nvPr/>
        </p:nvPicPr>
        <p:blipFill rotWithShape="1">
          <a:blip r:embed="rId3">
            <a:alphaModFix/>
          </a:blip>
          <a:srcRect b="0" l="0" r="0" t="0"/>
          <a:stretch/>
        </p:blipFill>
        <p:spPr>
          <a:xfrm>
            <a:off x="2971800" y="914400"/>
            <a:ext cx="3429000" cy="4793356"/>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id="957" name="Google Shape;957;p108"/>
          <p:cNvPicPr preferRelativeResize="0"/>
          <p:nvPr/>
        </p:nvPicPr>
        <p:blipFill rotWithShape="1">
          <a:blip r:embed="rId3">
            <a:alphaModFix/>
          </a:blip>
          <a:srcRect b="0" l="0" r="0" t="0"/>
          <a:stretch/>
        </p:blipFill>
        <p:spPr>
          <a:xfrm>
            <a:off x="685800" y="904875"/>
            <a:ext cx="7772400" cy="5048250"/>
          </a:xfrm>
          <a:prstGeom prst="rect">
            <a:avLst/>
          </a:prstGeom>
          <a:noFill/>
          <a:ln>
            <a:noFill/>
          </a:ln>
        </p:spPr>
      </p:pic>
      <p:sp>
        <p:nvSpPr>
          <p:cNvPr id="958" name="Google Shape;958;p108"/>
          <p:cNvSpPr txBox="1"/>
          <p:nvPr>
            <p:ph type="title"/>
          </p:nvPr>
        </p:nvSpPr>
        <p:spPr>
          <a:xfrm>
            <a:off x="457200" y="0"/>
            <a:ext cx="82296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en-US" sz="2800"/>
              <a:t>Why the Roman walls were breached</a:t>
            </a:r>
            <a:endParaRPr sz="2000"/>
          </a:p>
        </p:txBody>
      </p:sp>
      <p:sp>
        <p:nvSpPr>
          <p:cNvPr id="154" name="Google Shape;154;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3.bp.blogspot.com/-5wqaQNfXB-I/TjA4fZ69y3I/AAAAAAAAGh0/wLACYyHmVvY/s1600/destructionfallromanempire.jpg" id="155" name="Google Shape;155;p10"/>
          <p:cNvPicPr preferRelativeResize="0"/>
          <p:nvPr/>
        </p:nvPicPr>
        <p:blipFill rotWithShape="1">
          <a:blip r:embed="rId3">
            <a:alphaModFix/>
          </a:blip>
          <a:srcRect b="0" l="0" r="0" t="0"/>
          <a:stretch/>
        </p:blipFill>
        <p:spPr>
          <a:xfrm>
            <a:off x="0" y="1239716"/>
            <a:ext cx="9144000" cy="5618284"/>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0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4. Patient Responsibility</a:t>
            </a:r>
            <a:endParaRPr/>
          </a:p>
        </p:txBody>
      </p:sp>
      <p:sp>
        <p:nvSpPr>
          <p:cNvPr id="964" name="Google Shape;964;p109"/>
          <p:cNvSpPr txBox="1"/>
          <p:nvPr>
            <p:ph idx="1" type="body"/>
          </p:nvPr>
        </p:nvSpPr>
        <p:spPr>
          <a:xfrm>
            <a:off x="0" y="1143000"/>
            <a:ext cx="47244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0000"/>
              </a:buClr>
              <a:buSzPts val="2800"/>
              <a:buChar char="•"/>
            </a:pPr>
            <a:r>
              <a:rPr lang="en-US" sz="2800">
                <a:solidFill>
                  <a:srgbClr val="FF0000"/>
                </a:solidFill>
              </a:rPr>
              <a:t>Compliance</a:t>
            </a:r>
            <a:r>
              <a:rPr lang="en-US" sz="2800"/>
              <a:t> with physician orders</a:t>
            </a:r>
            <a:endParaRPr/>
          </a:p>
          <a:p>
            <a:pPr indent="-342900" lvl="0" marL="342900" rtl="0" algn="l">
              <a:spcBef>
                <a:spcPts val="560"/>
              </a:spcBef>
              <a:spcAft>
                <a:spcPts val="0"/>
              </a:spcAft>
              <a:buClr>
                <a:schemeClr val="dk1"/>
              </a:buClr>
              <a:buSzPts val="2800"/>
              <a:buChar char="•"/>
            </a:pPr>
            <a:r>
              <a:rPr lang="en-US" sz="2800"/>
              <a:t>Avoiding </a:t>
            </a:r>
            <a:r>
              <a:rPr lang="en-US" sz="2800">
                <a:solidFill>
                  <a:srgbClr val="FF0000"/>
                </a:solidFill>
              </a:rPr>
              <a:t>high risk behaviors, </a:t>
            </a:r>
            <a:r>
              <a:rPr lang="en-US" sz="2800"/>
              <a:t>i.e. smoking, illicit drugs, violence, reckless driving …</a:t>
            </a:r>
            <a:endParaRPr/>
          </a:p>
          <a:p>
            <a:pPr indent="-342900" lvl="0" marL="342900" rtl="0" algn="l">
              <a:spcBef>
                <a:spcPts val="560"/>
              </a:spcBef>
              <a:spcAft>
                <a:spcPts val="0"/>
              </a:spcAft>
              <a:buClr>
                <a:srgbClr val="FF0000"/>
              </a:buClr>
              <a:buSzPts val="2800"/>
              <a:buChar char="•"/>
            </a:pPr>
            <a:r>
              <a:rPr lang="en-US" sz="2800">
                <a:solidFill>
                  <a:srgbClr val="FF0000"/>
                </a:solidFill>
              </a:rPr>
              <a:t>Literacy</a:t>
            </a:r>
            <a:r>
              <a:rPr lang="en-US" sz="2800"/>
              <a:t> in personal healthcare issues</a:t>
            </a:r>
            <a:endParaRPr/>
          </a:p>
          <a:p>
            <a:pPr indent="-342900" lvl="0" marL="342900" rtl="0" algn="l">
              <a:spcBef>
                <a:spcPts val="560"/>
              </a:spcBef>
              <a:spcAft>
                <a:spcPts val="0"/>
              </a:spcAft>
              <a:buClr>
                <a:schemeClr val="dk1"/>
              </a:buClr>
              <a:buSzPts val="2800"/>
              <a:buChar char="•"/>
            </a:pPr>
            <a:r>
              <a:rPr lang="en-US" sz="2800"/>
              <a:t>No abuse of the healthcare system for </a:t>
            </a:r>
            <a:r>
              <a:rPr lang="en-US" sz="2800">
                <a:solidFill>
                  <a:srgbClr val="FF0000"/>
                </a:solidFill>
              </a:rPr>
              <a:t>secondary gain</a:t>
            </a:r>
            <a:r>
              <a:rPr lang="en-US" sz="2800"/>
              <a:t>, i.e. opioids, disability payments …</a:t>
            </a:r>
            <a:endParaRPr/>
          </a:p>
          <a:p>
            <a:pPr indent="-342900" lvl="0" marL="342900" rtl="0" algn="l">
              <a:spcBef>
                <a:spcPts val="560"/>
              </a:spcBef>
              <a:spcAft>
                <a:spcPts val="0"/>
              </a:spcAft>
              <a:buClr>
                <a:srgbClr val="FF0000"/>
              </a:buClr>
              <a:buSzPts val="2800"/>
              <a:buChar char="•"/>
            </a:pPr>
            <a:r>
              <a:rPr lang="en-US" sz="2800">
                <a:solidFill>
                  <a:srgbClr val="FF0000"/>
                </a:solidFill>
              </a:rPr>
              <a:t>Delay retirement age</a:t>
            </a:r>
            <a:endParaRPr/>
          </a:p>
          <a:p>
            <a:pPr indent="-342900" lvl="0" marL="342900" rtl="0" algn="l">
              <a:spcBef>
                <a:spcPts val="560"/>
              </a:spcBef>
              <a:spcAft>
                <a:spcPts val="0"/>
              </a:spcAft>
              <a:buClr>
                <a:schemeClr val="dk1"/>
              </a:buClr>
              <a:buSzPts val="2800"/>
              <a:buNone/>
            </a:pPr>
            <a:r>
              <a:t/>
            </a:r>
            <a:endParaRPr sz="2800"/>
          </a:p>
        </p:txBody>
      </p:sp>
      <p:pic>
        <p:nvPicPr>
          <p:cNvPr descr="http://hypnojanet.com/images/Quit%20Smoking.jpg" id="965" name="Google Shape;965;p109"/>
          <p:cNvPicPr preferRelativeResize="0"/>
          <p:nvPr/>
        </p:nvPicPr>
        <p:blipFill rotWithShape="1">
          <a:blip r:embed="rId3">
            <a:alphaModFix/>
          </a:blip>
          <a:srcRect b="0" l="0" r="0" t="0"/>
          <a:stretch/>
        </p:blipFill>
        <p:spPr>
          <a:xfrm>
            <a:off x="4724400" y="2133600"/>
            <a:ext cx="4143375" cy="3514725"/>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10"/>
          <p:cNvSpPr txBox="1"/>
          <p:nvPr>
            <p:ph type="title"/>
          </p:nvPr>
        </p:nvSpPr>
        <p:spPr>
          <a:xfrm>
            <a:off x="457200" y="838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5. Substantial attention to clinical research with measured development of clinical practice guidelines</a:t>
            </a:r>
            <a:endParaRPr/>
          </a:p>
        </p:txBody>
      </p:sp>
      <p:sp>
        <p:nvSpPr>
          <p:cNvPr id="971" name="Google Shape;971;p1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yumaaz.gov/Images/General/ss-3068294-laboratoryBeaker.jpg" id="972" name="Google Shape;972;p110"/>
          <p:cNvPicPr preferRelativeResize="0"/>
          <p:nvPr/>
        </p:nvPicPr>
        <p:blipFill rotWithShape="1">
          <a:blip r:embed="rId3">
            <a:alphaModFix/>
          </a:blip>
          <a:srcRect b="0" l="0" r="0" t="0"/>
          <a:stretch/>
        </p:blipFill>
        <p:spPr>
          <a:xfrm>
            <a:off x="2438400" y="2743200"/>
            <a:ext cx="3886200" cy="351472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11"/>
          <p:cNvSpPr txBox="1"/>
          <p:nvPr>
            <p:ph type="title"/>
          </p:nvPr>
        </p:nvSpPr>
        <p:spPr>
          <a:xfrm>
            <a:off x="457200" y="609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5. “</a:t>
            </a:r>
            <a:r>
              <a:rPr i="1" lang="en-US"/>
              <a:t>Value in Healthcare”</a:t>
            </a:r>
            <a:endParaRPr i="1"/>
          </a:p>
        </p:txBody>
      </p:sp>
      <p:sp>
        <p:nvSpPr>
          <p:cNvPr id="979" name="Google Shape;979;p111"/>
          <p:cNvSpPr txBox="1"/>
          <p:nvPr>
            <p:ph idx="1" type="body"/>
          </p:nvPr>
        </p:nvSpPr>
        <p:spPr>
          <a:xfrm>
            <a:off x="457200" y="2362200"/>
            <a:ext cx="8229600" cy="19812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en-US"/>
              <a:t>Value = Healthcare outcomes/Costs of delivering the outcomes</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Our addendum to this formula is that both outcome and cost variables should be generalized and long-term</a:t>
            </a:r>
            <a:endParaRPr/>
          </a:p>
          <a:p>
            <a:pPr indent="-170180" lvl="0" marL="342900" rtl="0" algn="l">
              <a:spcBef>
                <a:spcPts val="544"/>
              </a:spcBef>
              <a:spcAft>
                <a:spcPts val="0"/>
              </a:spcAft>
              <a:buClr>
                <a:schemeClr val="dk1"/>
              </a:buClr>
              <a:buSzPct val="100000"/>
              <a:buNone/>
            </a:pPr>
            <a:r>
              <a:t/>
            </a:r>
            <a:endParaRPr/>
          </a:p>
        </p:txBody>
      </p:sp>
      <p:sp>
        <p:nvSpPr>
          <p:cNvPr id="980" name="Google Shape;980;p111"/>
          <p:cNvSpPr txBox="1"/>
          <p:nvPr/>
        </p:nvSpPr>
        <p:spPr>
          <a:xfrm>
            <a:off x="838200" y="4953000"/>
            <a:ext cx="74572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Porter ME</a:t>
            </a:r>
            <a:r>
              <a:rPr lang="en-US" sz="1800">
                <a:solidFill>
                  <a:schemeClr val="dk1"/>
                </a:solidFill>
                <a:latin typeface="Calibri"/>
                <a:ea typeface="Calibri"/>
                <a:cs typeface="Calibri"/>
                <a:sym typeface="Calibri"/>
              </a:rPr>
              <a:t>. What is value in health care? N Engl J Med. 2010 Dec 23;363(26):2477-81.</a:t>
            </a:r>
            <a:endParaRPr sz="1800">
              <a:solidFill>
                <a:schemeClr val="dk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12"/>
          <p:cNvSpPr txBox="1"/>
          <p:nvPr>
            <p:ph type="title"/>
          </p:nvPr>
        </p:nvSpPr>
        <p:spPr>
          <a:xfrm>
            <a:off x="914400" y="152400"/>
            <a:ext cx="7772400" cy="762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62962"/>
              <a:buFont typeface="Calibri"/>
              <a:buNone/>
            </a:pPr>
            <a:r>
              <a:rPr lang="en-US"/>
              <a:t>5. Better Clinical Evidence</a:t>
            </a:r>
            <a:br>
              <a:rPr lang="en-US"/>
            </a:br>
            <a:r>
              <a:rPr lang="en-US" sz="2700"/>
              <a:t>Interlocking Concepts</a:t>
            </a:r>
            <a:endParaRPr sz="2700"/>
          </a:p>
        </p:txBody>
      </p:sp>
      <p:sp>
        <p:nvSpPr>
          <p:cNvPr id="986" name="Google Shape;986;p112"/>
          <p:cNvSpPr/>
          <p:nvPr/>
        </p:nvSpPr>
        <p:spPr>
          <a:xfrm>
            <a:off x="914400" y="914400"/>
            <a:ext cx="7772400" cy="57912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Clinical Decision,</a:t>
            </a:r>
            <a:endParaRPr/>
          </a:p>
          <a:p>
            <a:pPr indent="-127000" lvl="1" marL="1143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Insurance Arrangements,</a:t>
            </a:r>
            <a:endParaRPr/>
          </a:p>
          <a:p>
            <a:pPr indent="-127000" lvl="1" marL="1143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Government Regulations,</a:t>
            </a:r>
            <a:endParaRPr/>
          </a:p>
          <a:p>
            <a:pPr indent="-127000" lvl="1" marL="1143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Tort Law</a:t>
            </a:r>
            <a:endParaRPr b="1"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114300" lvl="1" marL="114300" marR="0" rtl="0" algn="l">
              <a:lnSpc>
                <a:spcPct val="75000"/>
              </a:lnSpc>
              <a:spcBef>
                <a:spcPts val="20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Practice Guidelines &amp; Standards of Care</a:t>
            </a:r>
            <a:endParaRPr b="1" i="0" sz="1800" u="none" cap="none" strike="noStrike">
              <a:solidFill>
                <a:schemeClr val="dk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127000" lvl="1" marL="114300" marR="0" rtl="0" algn="l">
              <a:lnSpc>
                <a:spcPct val="75000"/>
              </a:lnSpc>
              <a:spcBef>
                <a:spcPts val="200"/>
              </a:spcBef>
              <a:spcAft>
                <a:spcPts val="0"/>
              </a:spcAft>
              <a:buClr>
                <a:schemeClr val="dk1"/>
              </a:buClr>
              <a:buSzPts val="2000"/>
              <a:buFont typeface="Calibri"/>
              <a:buChar char="•"/>
            </a:pPr>
            <a:r>
              <a:rPr b="1" i="0" lang="en-US" sz="2000" u="none" cap="none" strike="noStrike">
                <a:solidFill>
                  <a:schemeClr val="dk1"/>
                </a:solidFill>
                <a:latin typeface="Calibri"/>
                <a:ea typeface="Calibri"/>
                <a:cs typeface="Calibri"/>
                <a:sym typeface="Calibri"/>
              </a:rPr>
              <a:t>Clinical Evidence</a:t>
            </a:r>
            <a:endParaRPr b="1"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13"/>
          <p:cNvSpPr txBox="1"/>
          <p:nvPr>
            <p:ph type="title"/>
          </p:nvPr>
        </p:nvSpPr>
        <p:spPr>
          <a:xfrm>
            <a:off x="228600" y="0"/>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br>
              <a:rPr lang="en-US" sz="3200"/>
            </a:br>
            <a:r>
              <a:rPr lang="en-US" sz="3200"/>
              <a:t> 5. IOM Standards for Developing Trustworthy CPGs</a:t>
            </a:r>
            <a:br>
              <a:rPr lang="en-US" sz="3200"/>
            </a:br>
            <a:r>
              <a:rPr lang="en-US" sz="2400"/>
              <a:t>March 2011</a:t>
            </a:r>
            <a:endParaRPr sz="2400"/>
          </a:p>
        </p:txBody>
      </p:sp>
      <p:sp>
        <p:nvSpPr>
          <p:cNvPr id="992" name="Google Shape;992;p113"/>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fontScale="92500" lnSpcReduction="10000"/>
          </a:bodyPr>
          <a:lstStyle/>
          <a:p>
            <a:pPr indent="-514350" lvl="0" marL="514350" rtl="0" algn="l">
              <a:spcBef>
                <a:spcPts val="0"/>
              </a:spcBef>
              <a:spcAft>
                <a:spcPts val="0"/>
              </a:spcAft>
              <a:buClr>
                <a:schemeClr val="dk1"/>
              </a:buClr>
              <a:buSzPct val="100000"/>
              <a:buFont typeface="Calibri"/>
              <a:buAutoNum type="arabicPeriod"/>
            </a:pPr>
            <a:r>
              <a:rPr lang="en-US"/>
              <a:t>Establishing transparency</a:t>
            </a:r>
            <a:endParaRPr/>
          </a:p>
          <a:p>
            <a:pPr indent="-514350" lvl="0" marL="514350" rtl="0" algn="l">
              <a:spcBef>
                <a:spcPts val="592"/>
              </a:spcBef>
              <a:spcAft>
                <a:spcPts val="0"/>
              </a:spcAft>
              <a:buClr>
                <a:schemeClr val="dk1"/>
              </a:buClr>
              <a:buSzPct val="100000"/>
              <a:buFont typeface="Calibri"/>
              <a:buAutoNum type="arabicPeriod"/>
            </a:pPr>
            <a:r>
              <a:rPr lang="en-US"/>
              <a:t>Management of conflict of interest (COI)</a:t>
            </a:r>
            <a:r>
              <a:rPr lang="en-US">
                <a:solidFill>
                  <a:srgbClr val="FF0000"/>
                </a:solidFill>
              </a:rPr>
              <a:t>*</a:t>
            </a:r>
            <a:endParaRPr/>
          </a:p>
          <a:p>
            <a:pPr indent="-514350" lvl="0" marL="514350" rtl="0" algn="l">
              <a:spcBef>
                <a:spcPts val="592"/>
              </a:spcBef>
              <a:spcAft>
                <a:spcPts val="0"/>
              </a:spcAft>
              <a:buClr>
                <a:schemeClr val="dk1"/>
              </a:buClr>
              <a:buSzPct val="100000"/>
              <a:buFont typeface="Calibri"/>
              <a:buAutoNum type="arabicPeriod"/>
            </a:pPr>
            <a:r>
              <a:rPr lang="en-US"/>
              <a:t>Guideline development group composition</a:t>
            </a:r>
            <a:endParaRPr/>
          </a:p>
          <a:p>
            <a:pPr indent="-514350" lvl="0" marL="514350" rtl="0" algn="l">
              <a:spcBef>
                <a:spcPts val="592"/>
              </a:spcBef>
              <a:spcAft>
                <a:spcPts val="0"/>
              </a:spcAft>
              <a:buClr>
                <a:schemeClr val="dk1"/>
              </a:buClr>
              <a:buSzPct val="100000"/>
              <a:buFont typeface="Calibri"/>
              <a:buAutoNum type="arabicPeriod"/>
            </a:pPr>
            <a:r>
              <a:rPr lang="en-US"/>
              <a:t>Clinical practice guideline–systematic review intersection</a:t>
            </a:r>
            <a:endParaRPr/>
          </a:p>
          <a:p>
            <a:pPr indent="-514350" lvl="0" marL="514350" rtl="0" algn="l">
              <a:spcBef>
                <a:spcPts val="592"/>
              </a:spcBef>
              <a:spcAft>
                <a:spcPts val="0"/>
              </a:spcAft>
              <a:buClr>
                <a:schemeClr val="dk1"/>
              </a:buClr>
              <a:buSzPct val="100000"/>
              <a:buFont typeface="Calibri"/>
              <a:buAutoNum type="arabicPeriod"/>
            </a:pPr>
            <a:r>
              <a:rPr lang="en-US"/>
              <a:t>Establishing evidence foundations for and rating strength of recommendations</a:t>
            </a:r>
            <a:endParaRPr/>
          </a:p>
          <a:p>
            <a:pPr indent="-514350" lvl="0" marL="514350" rtl="0" algn="l">
              <a:spcBef>
                <a:spcPts val="592"/>
              </a:spcBef>
              <a:spcAft>
                <a:spcPts val="0"/>
              </a:spcAft>
              <a:buClr>
                <a:schemeClr val="dk1"/>
              </a:buClr>
              <a:buSzPct val="100000"/>
              <a:buFont typeface="Calibri"/>
              <a:buAutoNum type="arabicPeriod"/>
            </a:pPr>
            <a:r>
              <a:rPr lang="en-US"/>
              <a:t>Articulation of recommendations</a:t>
            </a:r>
            <a:endParaRPr/>
          </a:p>
          <a:p>
            <a:pPr indent="-514350" lvl="0" marL="514350" rtl="0" algn="l">
              <a:spcBef>
                <a:spcPts val="592"/>
              </a:spcBef>
              <a:spcAft>
                <a:spcPts val="0"/>
              </a:spcAft>
              <a:buClr>
                <a:schemeClr val="dk1"/>
              </a:buClr>
              <a:buSzPct val="100000"/>
              <a:buFont typeface="Calibri"/>
              <a:buAutoNum type="arabicPeriod"/>
            </a:pPr>
            <a:r>
              <a:rPr lang="en-US"/>
              <a:t>External review</a:t>
            </a:r>
            <a:r>
              <a:rPr lang="en-US">
                <a:solidFill>
                  <a:srgbClr val="FF0000"/>
                </a:solidFill>
              </a:rPr>
              <a:t>*</a:t>
            </a:r>
            <a:endParaRPr/>
          </a:p>
          <a:p>
            <a:pPr indent="-514350" lvl="0" marL="514350" rtl="0" algn="l">
              <a:spcBef>
                <a:spcPts val="592"/>
              </a:spcBef>
              <a:spcAft>
                <a:spcPts val="0"/>
              </a:spcAft>
              <a:buClr>
                <a:schemeClr val="dk1"/>
              </a:buClr>
              <a:buSzPct val="100000"/>
              <a:buFont typeface="Calibri"/>
              <a:buAutoNum type="arabicPeriod"/>
            </a:pPr>
            <a:r>
              <a:rPr lang="en-US"/>
              <a:t>Updating</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1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5. Suggested Additions</a:t>
            </a:r>
            <a:endParaRPr/>
          </a:p>
        </p:txBody>
      </p:sp>
      <p:sp>
        <p:nvSpPr>
          <p:cNvPr id="998" name="Google Shape;998;p114"/>
          <p:cNvSpPr txBox="1"/>
          <p:nvPr>
            <p:ph idx="1" type="body"/>
          </p:nvPr>
        </p:nvSpPr>
        <p:spPr>
          <a:xfrm>
            <a:off x="457200" y="1143000"/>
            <a:ext cx="5105400" cy="5486400"/>
          </a:xfrm>
          <a:prstGeom prst="rect">
            <a:avLst/>
          </a:prstGeom>
          <a:noFill/>
          <a:ln>
            <a:noFill/>
          </a:ln>
        </p:spPr>
        <p:txBody>
          <a:bodyPr anchorCtr="0" anchor="t" bIns="45700" lIns="91425" spcFirstLastPara="1" rIns="91425" wrap="square" tIns="45700">
            <a:normAutofit fontScale="62500" lnSpcReduction="20000"/>
          </a:bodyPr>
          <a:lstStyle/>
          <a:p>
            <a:pPr indent="-514350" lvl="0" marL="514350" rtl="0" algn="l">
              <a:spcBef>
                <a:spcPts val="0"/>
              </a:spcBef>
              <a:spcAft>
                <a:spcPts val="0"/>
              </a:spcAft>
              <a:buClr>
                <a:srgbClr val="FF0000"/>
              </a:buClr>
              <a:buSzPct val="100000"/>
              <a:buFont typeface="Calibri"/>
              <a:buAutoNum type="arabicPeriod" startAt="9"/>
            </a:pPr>
            <a:r>
              <a:rPr lang="en-US">
                <a:solidFill>
                  <a:srgbClr val="FF0000"/>
                </a:solidFill>
              </a:rPr>
              <a:t>Cost</a:t>
            </a:r>
            <a:r>
              <a:rPr lang="en-US"/>
              <a:t> consideration</a:t>
            </a:r>
            <a:endParaRPr/>
          </a:p>
          <a:p>
            <a:pPr indent="-514350" lvl="0" marL="514350" rtl="0" algn="l">
              <a:spcBef>
                <a:spcPts val="400"/>
              </a:spcBef>
              <a:spcAft>
                <a:spcPts val="0"/>
              </a:spcAft>
              <a:buClr>
                <a:srgbClr val="FF0000"/>
              </a:buClr>
              <a:buSzPct val="100000"/>
              <a:buFont typeface="Calibri"/>
              <a:buAutoNum type="arabicPeriod" startAt="9"/>
            </a:pPr>
            <a:r>
              <a:rPr lang="en-US">
                <a:solidFill>
                  <a:srgbClr val="FF0000"/>
                </a:solidFill>
              </a:rPr>
              <a:t>Long-term</a:t>
            </a:r>
            <a:r>
              <a:rPr lang="en-US"/>
              <a:t> follow-up and cost-benefit analysis</a:t>
            </a:r>
            <a:endParaRPr/>
          </a:p>
          <a:p>
            <a:pPr indent="-514350" lvl="0" marL="514350" rtl="0" algn="l">
              <a:spcBef>
                <a:spcPts val="400"/>
              </a:spcBef>
              <a:spcAft>
                <a:spcPts val="0"/>
              </a:spcAft>
              <a:buClr>
                <a:schemeClr val="dk1"/>
              </a:buClr>
              <a:buSzPct val="100000"/>
              <a:buFont typeface="Calibri"/>
              <a:buAutoNum type="arabicPeriod" startAt="9"/>
            </a:pPr>
            <a:r>
              <a:rPr lang="en-US"/>
              <a:t>The advantages and disadvantages of </a:t>
            </a:r>
            <a:r>
              <a:rPr lang="en-US">
                <a:solidFill>
                  <a:srgbClr val="FF0000"/>
                </a:solidFill>
              </a:rPr>
              <a:t>biomarkers</a:t>
            </a:r>
            <a:r>
              <a:rPr lang="en-US"/>
              <a:t> versus actual patient outcome should be strongly considered</a:t>
            </a:r>
            <a:endParaRPr/>
          </a:p>
          <a:p>
            <a:pPr indent="-514350" lvl="0" marL="514350" rtl="0" algn="l">
              <a:spcBef>
                <a:spcPts val="400"/>
              </a:spcBef>
              <a:spcAft>
                <a:spcPts val="0"/>
              </a:spcAft>
              <a:buClr>
                <a:schemeClr val="dk1"/>
              </a:buClr>
              <a:buSzPct val="100000"/>
              <a:buFont typeface="Calibri"/>
              <a:buAutoNum type="arabicPeriod" startAt="9"/>
            </a:pPr>
            <a:r>
              <a:rPr lang="en-US"/>
              <a:t>A provision to allow </a:t>
            </a:r>
            <a:r>
              <a:rPr lang="en-US">
                <a:solidFill>
                  <a:srgbClr val="FF0000"/>
                </a:solidFill>
              </a:rPr>
              <a:t>new procedures that contravene practice guidelines</a:t>
            </a:r>
            <a:endParaRPr/>
          </a:p>
          <a:p>
            <a:pPr indent="-514350" lvl="0" marL="514350" rtl="0" algn="l">
              <a:spcBef>
                <a:spcPts val="400"/>
              </a:spcBef>
              <a:spcAft>
                <a:spcPts val="0"/>
              </a:spcAft>
              <a:buClr>
                <a:schemeClr val="dk1"/>
              </a:buClr>
              <a:buSzPct val="100000"/>
              <a:buFont typeface="Calibri"/>
              <a:buAutoNum type="arabicPeriod" startAt="9"/>
            </a:pPr>
            <a:r>
              <a:rPr lang="en-US"/>
              <a:t>A provision to measure </a:t>
            </a:r>
            <a:r>
              <a:rPr lang="en-US">
                <a:solidFill>
                  <a:srgbClr val="FF0000"/>
                </a:solidFill>
              </a:rPr>
              <a:t>patient compliance </a:t>
            </a:r>
            <a:r>
              <a:rPr lang="en-US"/>
              <a:t>with the prescribed treatment</a:t>
            </a:r>
            <a:endParaRPr/>
          </a:p>
          <a:p>
            <a:pPr indent="-514350" lvl="0" marL="514350" rtl="0" algn="l">
              <a:spcBef>
                <a:spcPts val="400"/>
              </a:spcBef>
              <a:spcAft>
                <a:spcPts val="0"/>
              </a:spcAft>
              <a:buClr>
                <a:schemeClr val="dk1"/>
              </a:buClr>
              <a:buSzPct val="100000"/>
              <a:buFont typeface="Calibri"/>
              <a:buAutoNum type="arabicPeriod" startAt="9"/>
            </a:pPr>
            <a:r>
              <a:rPr lang="en-US"/>
              <a:t>A mechanism for </a:t>
            </a:r>
            <a:r>
              <a:rPr lang="en-US">
                <a:solidFill>
                  <a:srgbClr val="FF0000"/>
                </a:solidFill>
              </a:rPr>
              <a:t>funding high-grade studies on new technologies </a:t>
            </a:r>
            <a:r>
              <a:rPr lang="en-US"/>
              <a:t>for which great amount of societal benefit can be achieved.</a:t>
            </a:r>
            <a:endParaRPr/>
          </a:p>
          <a:p>
            <a:pPr indent="-514350" lvl="0" marL="514350" rtl="0" algn="l">
              <a:spcBef>
                <a:spcPts val="400"/>
              </a:spcBef>
              <a:spcAft>
                <a:spcPts val="0"/>
              </a:spcAft>
              <a:buClr>
                <a:srgbClr val="FF0000"/>
              </a:buClr>
              <a:buSzPct val="100000"/>
              <a:buFont typeface="Calibri"/>
              <a:buAutoNum type="arabicPeriod" startAt="9"/>
            </a:pPr>
            <a:r>
              <a:rPr lang="en-US">
                <a:solidFill>
                  <a:srgbClr val="FF0000"/>
                </a:solidFill>
              </a:rPr>
              <a:t>CONSORT</a:t>
            </a:r>
            <a:r>
              <a:rPr lang="en-US"/>
              <a:t> criteria should be used by the NGC to better grade quality of research</a:t>
            </a:r>
            <a:endParaRPr/>
          </a:p>
          <a:p>
            <a:pPr indent="-514350" lvl="0" marL="514350" rtl="0" algn="l">
              <a:spcBef>
                <a:spcPts val="400"/>
              </a:spcBef>
              <a:spcAft>
                <a:spcPts val="0"/>
              </a:spcAft>
              <a:buClr>
                <a:schemeClr val="dk1"/>
              </a:buClr>
              <a:buSzPct val="100000"/>
              <a:buFont typeface="Calibri"/>
              <a:buAutoNum type="arabicPeriod" startAt="9"/>
            </a:pPr>
            <a:r>
              <a:rPr lang="en-US"/>
              <a:t>An </a:t>
            </a:r>
            <a:r>
              <a:rPr lang="en-US">
                <a:solidFill>
                  <a:srgbClr val="FF0000"/>
                </a:solidFill>
              </a:rPr>
              <a:t>appeal</a:t>
            </a:r>
            <a:r>
              <a:rPr lang="en-US"/>
              <a:t> mechanism</a:t>
            </a:r>
            <a:endParaRPr/>
          </a:p>
          <a:p>
            <a:pPr indent="-387350" lvl="0" marL="514350" rtl="0" algn="l">
              <a:spcBef>
                <a:spcPts val="400"/>
              </a:spcBef>
              <a:spcAft>
                <a:spcPts val="0"/>
              </a:spcAft>
              <a:buClr>
                <a:schemeClr val="dk1"/>
              </a:buClr>
              <a:buSzPct val="100000"/>
              <a:buFont typeface="Calibri"/>
              <a:buNone/>
            </a:pPr>
            <a:r>
              <a:t/>
            </a:r>
            <a:endParaRPr/>
          </a:p>
        </p:txBody>
      </p:sp>
      <p:pic>
        <p:nvPicPr>
          <p:cNvPr descr="http://www.gamesetwatch.com/the_10_commandments_gamasutra.jpg" id="999" name="Google Shape;999;p114"/>
          <p:cNvPicPr preferRelativeResize="0"/>
          <p:nvPr/>
        </p:nvPicPr>
        <p:blipFill rotWithShape="1">
          <a:blip r:embed="rId3">
            <a:alphaModFix/>
          </a:blip>
          <a:srcRect b="0" l="0" r="0" t="0"/>
          <a:stretch/>
        </p:blipFill>
        <p:spPr>
          <a:xfrm>
            <a:off x="5715000" y="1371600"/>
            <a:ext cx="3429000" cy="34290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5.</a:t>
            </a:r>
            <a:endParaRPr/>
          </a:p>
        </p:txBody>
      </p:sp>
      <p:sp>
        <p:nvSpPr>
          <p:cNvPr id="1005" name="Google Shape;1005;p1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These IOM criteria should be applied to any organizations attempting to regulate healthcare delivery especially the </a:t>
            </a:r>
            <a:r>
              <a:rPr lang="en-US">
                <a:solidFill>
                  <a:srgbClr val="FF0000"/>
                </a:solidFill>
              </a:rPr>
              <a:t>Committee of 15 </a:t>
            </a:r>
            <a:r>
              <a:rPr lang="en-US"/>
              <a:t>mandated under The Patient Protection and Affordable Care Act 2010</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6. Appropriate physician control mechanism:</a:t>
            </a:r>
            <a:endParaRPr/>
          </a:p>
        </p:txBody>
      </p:sp>
      <p:sp>
        <p:nvSpPr>
          <p:cNvPr id="1011" name="Google Shape;1011;p116"/>
          <p:cNvSpPr txBox="1"/>
          <p:nvPr>
            <p:ph idx="1" type="body"/>
          </p:nvPr>
        </p:nvSpPr>
        <p:spPr>
          <a:xfrm>
            <a:off x="0" y="1600200"/>
            <a:ext cx="4724400" cy="52578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High ethical standards putting the patient first</a:t>
            </a:r>
            <a:endParaRPr/>
          </a:p>
          <a:p>
            <a:pPr indent="-342900" lvl="0" marL="342900" rtl="0" algn="l">
              <a:spcBef>
                <a:spcPts val="496"/>
              </a:spcBef>
              <a:spcAft>
                <a:spcPts val="0"/>
              </a:spcAft>
              <a:buClr>
                <a:schemeClr val="dk1"/>
              </a:buClr>
              <a:buSzPct val="100000"/>
              <a:buChar char="•"/>
            </a:pPr>
            <a:r>
              <a:rPr lang="en-US"/>
              <a:t>Compensation arrangements unaffected by clinical decisions</a:t>
            </a:r>
            <a:endParaRPr/>
          </a:p>
          <a:p>
            <a:pPr indent="-342900" lvl="0" marL="342900" rtl="0" algn="l">
              <a:spcBef>
                <a:spcPts val="496"/>
              </a:spcBef>
              <a:spcAft>
                <a:spcPts val="0"/>
              </a:spcAft>
              <a:buClr>
                <a:schemeClr val="dk1"/>
              </a:buClr>
              <a:buSzPct val="100000"/>
              <a:buChar char="•"/>
            </a:pPr>
            <a:r>
              <a:rPr lang="en-US"/>
              <a:t>Strong doctor-patient relationship</a:t>
            </a:r>
            <a:endParaRPr/>
          </a:p>
          <a:p>
            <a:pPr indent="-342900" lvl="0" marL="342900" rtl="0" algn="l">
              <a:spcBef>
                <a:spcPts val="496"/>
              </a:spcBef>
              <a:spcAft>
                <a:spcPts val="0"/>
              </a:spcAft>
              <a:buClr>
                <a:schemeClr val="dk1"/>
              </a:buClr>
              <a:buSzPct val="100000"/>
              <a:buChar char="•"/>
            </a:pPr>
            <a:r>
              <a:rPr lang="en-US"/>
              <a:t>Easy and concise appeal mechanism for decisions that diminish patient care</a:t>
            </a:r>
            <a:endParaRPr/>
          </a:p>
          <a:p>
            <a:pPr indent="-342900" lvl="0" marL="342900" rtl="0" algn="l">
              <a:spcBef>
                <a:spcPts val="496"/>
              </a:spcBef>
              <a:spcAft>
                <a:spcPts val="0"/>
              </a:spcAft>
              <a:buClr>
                <a:schemeClr val="dk1"/>
              </a:buClr>
              <a:buSzPct val="100000"/>
              <a:buChar char="•"/>
            </a:pPr>
            <a:r>
              <a:rPr lang="en-US"/>
              <a:t>Greater institution of clinical practice guideline studies</a:t>
            </a:r>
            <a:endParaRPr/>
          </a:p>
          <a:p>
            <a:pPr indent="-342900" lvl="0" marL="342900" rtl="0" algn="l">
              <a:spcBef>
                <a:spcPts val="496"/>
              </a:spcBef>
              <a:spcAft>
                <a:spcPts val="0"/>
              </a:spcAft>
              <a:buClr>
                <a:schemeClr val="dk1"/>
              </a:buClr>
              <a:buSzPct val="100000"/>
              <a:buChar char="•"/>
            </a:pPr>
            <a:r>
              <a:rPr lang="en-US"/>
              <a:t>Quick adoption of new clinical insights as discovered by clinical practice guideline studies</a:t>
            </a:r>
            <a:endParaRPr/>
          </a:p>
          <a:p>
            <a:pPr indent="-342900" lvl="0" marL="342900" rtl="0" algn="l">
              <a:spcBef>
                <a:spcPts val="496"/>
              </a:spcBef>
              <a:spcAft>
                <a:spcPts val="0"/>
              </a:spcAft>
              <a:buClr>
                <a:schemeClr val="dk1"/>
              </a:buClr>
              <a:buSzPct val="100000"/>
              <a:buChar char="•"/>
            </a:pPr>
            <a:r>
              <a:rPr lang="en-US"/>
              <a:t>Less reliance on the tort system</a:t>
            </a:r>
            <a:endParaRPr/>
          </a:p>
          <a:p>
            <a:pPr indent="-185420" lvl="0" marL="342900" rtl="0" algn="l">
              <a:spcBef>
                <a:spcPts val="496"/>
              </a:spcBef>
              <a:spcAft>
                <a:spcPts val="0"/>
              </a:spcAft>
              <a:buClr>
                <a:schemeClr val="dk1"/>
              </a:buClr>
              <a:buSzPct val="100000"/>
              <a:buNone/>
            </a:pPr>
            <a:r>
              <a:t/>
            </a:r>
            <a:endParaRPr/>
          </a:p>
        </p:txBody>
      </p:sp>
      <p:pic>
        <p:nvPicPr>
          <p:cNvPr descr="http://www.resumeservice.com/images/military-salute.jpg" id="1012" name="Google Shape;1012;p116"/>
          <p:cNvPicPr preferRelativeResize="0"/>
          <p:nvPr/>
        </p:nvPicPr>
        <p:blipFill rotWithShape="1">
          <a:blip r:embed="rId3">
            <a:alphaModFix/>
          </a:blip>
          <a:srcRect b="0" l="0" r="0" t="0"/>
          <a:stretch/>
        </p:blipFill>
        <p:spPr>
          <a:xfrm>
            <a:off x="4381500" y="1676400"/>
            <a:ext cx="4762500" cy="31813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1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7. The Priestly Physician</a:t>
            </a:r>
            <a:endParaRPr/>
          </a:p>
        </p:txBody>
      </p:sp>
      <p:sp>
        <p:nvSpPr>
          <p:cNvPr id="1018" name="Google Shape;1018;p1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columbia.edu/images/slideshow/cu_home_doctors_oath.jpg" id="1019" name="Google Shape;1019;p117"/>
          <p:cNvPicPr preferRelativeResize="0"/>
          <p:nvPr/>
        </p:nvPicPr>
        <p:blipFill rotWithShape="1">
          <a:blip r:embed="rId3">
            <a:alphaModFix/>
          </a:blip>
          <a:srcRect b="0" l="0" r="0" t="0"/>
          <a:stretch/>
        </p:blipFill>
        <p:spPr>
          <a:xfrm>
            <a:off x="457199" y="1600200"/>
            <a:ext cx="8216959" cy="297180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7.</a:t>
            </a:r>
            <a:endParaRPr/>
          </a:p>
        </p:txBody>
      </p:sp>
      <p:sp>
        <p:nvSpPr>
          <p:cNvPr id="1025" name="Google Shape;1025;p1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rodgersbuilders.com/content/portfolio/30.jpg" id="1026" name="Google Shape;1026;p118"/>
          <p:cNvPicPr preferRelativeResize="0"/>
          <p:nvPr/>
        </p:nvPicPr>
        <p:blipFill rotWithShape="1">
          <a:blip r:embed="rId3">
            <a:alphaModFix/>
          </a:blip>
          <a:srcRect b="0" l="0" r="0" t="0"/>
          <a:stretch/>
        </p:blipFill>
        <p:spPr>
          <a:xfrm>
            <a:off x="1" y="1524000"/>
            <a:ext cx="4267200" cy="3211871"/>
          </a:xfrm>
          <a:prstGeom prst="rect">
            <a:avLst/>
          </a:prstGeom>
          <a:noFill/>
          <a:ln>
            <a:noFill/>
          </a:ln>
        </p:spPr>
      </p:pic>
      <p:sp>
        <p:nvSpPr>
          <p:cNvPr id="1027" name="Google Shape;1027;p118"/>
          <p:cNvSpPr txBox="1"/>
          <p:nvPr/>
        </p:nvSpPr>
        <p:spPr>
          <a:xfrm>
            <a:off x="304800" y="4953000"/>
            <a:ext cx="37732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Medical Center of Central Georgia</a:t>
            </a:r>
            <a:endParaRPr sz="1800">
              <a:solidFill>
                <a:schemeClr val="dk1"/>
              </a:solidFill>
              <a:latin typeface="Calibri"/>
              <a:ea typeface="Calibri"/>
              <a:cs typeface="Calibri"/>
              <a:sym typeface="Calibri"/>
            </a:endParaRPr>
          </a:p>
        </p:txBody>
      </p:sp>
      <p:sp>
        <p:nvSpPr>
          <p:cNvPr id="1028" name="Google Shape;1028;p118"/>
          <p:cNvSpPr txBox="1"/>
          <p:nvPr/>
        </p:nvSpPr>
        <p:spPr>
          <a:xfrm>
            <a:off x="5562600" y="4953000"/>
            <a:ext cx="28463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Salisbury Cathedral, England</a:t>
            </a:r>
            <a:endParaRPr sz="1800">
              <a:solidFill>
                <a:schemeClr val="dk1"/>
              </a:solidFill>
              <a:latin typeface="Calibri"/>
              <a:ea typeface="Calibri"/>
              <a:cs typeface="Calibri"/>
              <a:sym typeface="Calibri"/>
            </a:endParaRPr>
          </a:p>
        </p:txBody>
      </p:sp>
      <p:pic>
        <p:nvPicPr>
          <p:cNvPr descr="Salisbury Cathedral Wiltshire England 1600x1200" id="1029" name="Google Shape;1029;p118"/>
          <p:cNvPicPr preferRelativeResize="0"/>
          <p:nvPr/>
        </p:nvPicPr>
        <p:blipFill rotWithShape="1">
          <a:blip r:embed="rId4">
            <a:alphaModFix/>
          </a:blip>
          <a:srcRect b="0" l="0" r="0" t="0"/>
          <a:stretch/>
        </p:blipFill>
        <p:spPr>
          <a:xfrm>
            <a:off x="4572000" y="1524000"/>
            <a:ext cx="4270375" cy="32027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ph type="title"/>
          </p:nvPr>
        </p:nvSpPr>
        <p:spPr>
          <a:xfrm>
            <a:off x="228600" y="228600"/>
            <a:ext cx="8686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41935"/>
              <a:buFont typeface="Calibri"/>
              <a:buNone/>
            </a:pPr>
            <a:r>
              <a:rPr lang="en-US"/>
              <a:t>The deep roots of the problem</a:t>
            </a:r>
            <a:br>
              <a:rPr lang="en-US"/>
            </a:br>
            <a:r>
              <a:rPr lang="en-US" sz="3100"/>
              <a:t>The evolution of the individual-government relationship</a:t>
            </a:r>
            <a:endParaRPr i="1" sz="3100"/>
          </a:p>
        </p:txBody>
      </p:sp>
      <p:sp>
        <p:nvSpPr>
          <p:cNvPr id="161" name="Google Shape;16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ejcaballero.files.wordpress.com/2009/11/socrates.jpg" id="162" name="Google Shape;162;p11"/>
          <p:cNvPicPr preferRelativeResize="0"/>
          <p:nvPr/>
        </p:nvPicPr>
        <p:blipFill rotWithShape="1">
          <a:blip r:embed="rId3">
            <a:alphaModFix/>
          </a:blip>
          <a:srcRect b="0" l="0" r="0" t="0"/>
          <a:stretch/>
        </p:blipFill>
        <p:spPr>
          <a:xfrm>
            <a:off x="1752600" y="2057400"/>
            <a:ext cx="5715000" cy="4286250"/>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19"/>
          <p:cNvSpPr txBox="1"/>
          <p:nvPr>
            <p:ph type="title"/>
          </p:nvPr>
        </p:nvSpPr>
        <p:spPr>
          <a:xfrm>
            <a:off x="457200" y="0"/>
            <a:ext cx="82296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US" sz="3200"/>
              <a:t>8. Preservation of the Doctor-Patient Covenant</a:t>
            </a:r>
            <a:endParaRPr sz="3200"/>
          </a:p>
        </p:txBody>
      </p:sp>
      <p:sp>
        <p:nvSpPr>
          <p:cNvPr id="1035" name="Google Shape;1035;p1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1.bp.blogspot.com/_tLPpH-a_EEE/SYUFMyFqzHI/AAAAAAAADWk/LPYxyJfyYLQ/s320/Norman+Rockwell+-+Doctor+and+Doll.jpg" id="1036" name="Google Shape;1036;p119"/>
          <p:cNvPicPr preferRelativeResize="0"/>
          <p:nvPr/>
        </p:nvPicPr>
        <p:blipFill rotWithShape="1">
          <a:blip r:embed="rId3">
            <a:alphaModFix/>
          </a:blip>
          <a:srcRect b="0" l="0" r="0" t="0"/>
          <a:stretch/>
        </p:blipFill>
        <p:spPr>
          <a:xfrm>
            <a:off x="2438400" y="685800"/>
            <a:ext cx="4536281" cy="5715000"/>
          </a:xfrm>
          <a:prstGeom prst="rect">
            <a:avLst/>
          </a:prstGeom>
          <a:noFill/>
          <a:ln>
            <a:noFill/>
          </a:ln>
        </p:spPr>
      </p:pic>
      <p:sp>
        <p:nvSpPr>
          <p:cNvPr id="1037" name="Google Shape;1037;p119"/>
          <p:cNvSpPr txBox="1"/>
          <p:nvPr/>
        </p:nvSpPr>
        <p:spPr>
          <a:xfrm>
            <a:off x="3200400" y="6477000"/>
            <a:ext cx="2971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Norman Rockwell 1929</a:t>
            </a:r>
            <a:endParaRPr sz="1800">
              <a:solidFill>
                <a:schemeClr val="dk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9. Physician collaboration to improve the system</a:t>
            </a:r>
            <a:endParaRPr/>
          </a:p>
        </p:txBody>
      </p:sp>
      <p:sp>
        <p:nvSpPr>
          <p:cNvPr id="1043" name="Google Shape;1043;p1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1.ccboe.net/cms/techlab/webpages/2nd9wks2010/6th%20Grade%20-%202nd%20Period/Wallace,%20Brandon/pic2.jpg" id="1044" name="Google Shape;1044;p120"/>
          <p:cNvPicPr preferRelativeResize="0"/>
          <p:nvPr/>
        </p:nvPicPr>
        <p:blipFill rotWithShape="1">
          <a:blip r:embed="rId3">
            <a:alphaModFix/>
          </a:blip>
          <a:srcRect b="0" l="0" r="0" t="0"/>
          <a:stretch/>
        </p:blipFill>
        <p:spPr>
          <a:xfrm>
            <a:off x="1143000" y="1524000"/>
            <a:ext cx="7010400" cy="466843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1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Local collaboration</a:t>
            </a:r>
            <a:endParaRPr/>
          </a:p>
        </p:txBody>
      </p:sp>
      <p:sp>
        <p:nvSpPr>
          <p:cNvPr id="1050" name="Google Shape;1050;p121"/>
          <p:cNvSpPr/>
          <p:nvPr/>
        </p:nvSpPr>
        <p:spPr>
          <a:xfrm>
            <a:off x="457200" y="1600200"/>
            <a:ext cx="8229600" cy="45259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27000" lvl="1" marL="114300" marR="0" rtl="0" algn="l">
              <a:lnSpc>
                <a:spcPct val="75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Medical Center of Central Georgia</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127000" lvl="1" marL="114300" marR="0" rtl="0" algn="l">
              <a:lnSpc>
                <a:spcPct val="75000"/>
              </a:lnSpc>
              <a:spcBef>
                <a:spcPts val="2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Private Physicians</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127000" lvl="1" marL="114300" marR="0" rtl="0" algn="l">
              <a:lnSpc>
                <a:spcPct val="75000"/>
              </a:lnSpc>
              <a:spcBef>
                <a:spcPts val="2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Mercer University School of Medicine</a:t>
            </a:r>
            <a:endParaRPr b="0" i="0" sz="2000" u="none" cap="none" strike="noStrike">
              <a:solidFill>
                <a:schemeClr val="dk1"/>
              </a:solidFill>
              <a:latin typeface="Calibri"/>
              <a:ea typeface="Calibri"/>
              <a:cs typeface="Calibri"/>
              <a:sym typeface="Calibri"/>
            </a:endParaRPr>
          </a:p>
          <a:p>
            <a:pPr indent="0" lvl="1" marL="114300" marR="0" rtl="0" algn="l">
              <a:lnSpc>
                <a:spcPct val="75000"/>
              </a:lnSpc>
              <a:spcBef>
                <a:spcPts val="20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22"/>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A Remembrance of “a Christmas Carol” by Charles Dickens 1843</a:t>
            </a:r>
            <a:endParaRPr/>
          </a:p>
        </p:txBody>
      </p:sp>
      <p:sp>
        <p:nvSpPr>
          <p:cNvPr id="1056" name="Google Shape;1056;p1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upload.wikimedia.org/wikipedia/commons/thumb/a/aa/Dickens_Gurney_head.jpg/180px-Dickens_Gurney_head.jpg" id="1057" name="Google Shape;1057;p122">
            <a:hlinkClick r:id="rId3"/>
          </p:cNvPr>
          <p:cNvPicPr preferRelativeResize="0"/>
          <p:nvPr/>
        </p:nvPicPr>
        <p:blipFill rotWithShape="1">
          <a:blip r:embed="rId4">
            <a:alphaModFix/>
          </a:blip>
          <a:srcRect b="0" l="0" r="0" t="0"/>
          <a:stretch/>
        </p:blipFill>
        <p:spPr>
          <a:xfrm>
            <a:off x="3200400" y="2209800"/>
            <a:ext cx="2667000" cy="389678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23"/>
          <p:cNvSpPr txBox="1"/>
          <p:nvPr>
            <p:ph type="title"/>
          </p:nvPr>
        </p:nvSpPr>
        <p:spPr>
          <a:xfrm>
            <a:off x="0" y="0"/>
            <a:ext cx="9144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600"/>
              <a:buFont typeface="Calibri"/>
              <a:buNone/>
            </a:pPr>
            <a:r>
              <a:rPr lang="en-US" sz="3600"/>
              <a:t>The Bad Dream –</a:t>
            </a:r>
            <a:br>
              <a:rPr lang="en-US" sz="3600"/>
            </a:br>
            <a:r>
              <a:rPr lang="en-US" sz="3600"/>
              <a:t>                 Marginalized and Dependent physician</a:t>
            </a:r>
            <a:endParaRPr sz="3600"/>
          </a:p>
        </p:txBody>
      </p:sp>
      <p:sp>
        <p:nvSpPr>
          <p:cNvPr id="1063" name="Google Shape;1063;p1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cbertel.files.wordpress.com/2009/11/hunger-siege-of-leningrad.jpg?w=166&amp;h=208" id="1064" name="Google Shape;1064;p123"/>
          <p:cNvPicPr preferRelativeResize="0"/>
          <p:nvPr/>
        </p:nvPicPr>
        <p:blipFill rotWithShape="1">
          <a:blip r:embed="rId3">
            <a:alphaModFix/>
          </a:blip>
          <a:srcRect b="0" l="0" r="0" t="0"/>
          <a:stretch/>
        </p:blipFill>
        <p:spPr>
          <a:xfrm>
            <a:off x="2514600" y="1295400"/>
            <a:ext cx="4267200" cy="5346853"/>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2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sz="3200"/>
              <a:t>The Good Dream –</a:t>
            </a:r>
            <a:br>
              <a:rPr lang="en-US" sz="3200"/>
            </a:br>
            <a:r>
              <a:rPr lang="en-US" sz="3200"/>
              <a:t>Physician – The Self-empowered Protector of patient rights</a:t>
            </a:r>
            <a:endParaRPr sz="3200"/>
          </a:p>
        </p:txBody>
      </p:sp>
      <p:sp>
        <p:nvSpPr>
          <p:cNvPr id="1070" name="Google Shape;1070;p1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4.bp.blogspot.com/-FwTMHwle4-I/TdvoGlQKVSI/AAAAAAAACXY/n1F96wKyWv8/s1600/coronation_napoleon%255B1%255D.jpg" id="1071" name="Google Shape;1071;p124"/>
          <p:cNvPicPr preferRelativeResize="0"/>
          <p:nvPr/>
        </p:nvPicPr>
        <p:blipFill rotWithShape="1">
          <a:blip r:embed="rId3">
            <a:alphaModFix/>
          </a:blip>
          <a:srcRect b="0" l="0" r="0" t="0"/>
          <a:stretch/>
        </p:blipFill>
        <p:spPr>
          <a:xfrm>
            <a:off x="457200" y="990600"/>
            <a:ext cx="8277136" cy="5638800"/>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Thank You</a:t>
            </a:r>
            <a:endParaRPr/>
          </a:p>
        </p:txBody>
      </p:sp>
      <p:sp>
        <p:nvSpPr>
          <p:cNvPr id="1077" name="Google Shape;1077;p1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68" name="Google Shape;168;p12"/>
          <p:cNvSpPr txBox="1"/>
          <p:nvPr>
            <p:ph idx="1" type="body"/>
          </p:nvPr>
        </p:nvSpPr>
        <p:spPr>
          <a:xfrm>
            <a:off x="228600" y="533400"/>
            <a:ext cx="8686800" cy="3810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No man is an island entire of itself; every man </a:t>
            </a:r>
            <a:br>
              <a:rPr lang="en-US"/>
            </a:br>
            <a:r>
              <a:rPr lang="en-US"/>
              <a:t>is a piece of the continent, a part of the main.</a:t>
            </a:r>
            <a:endParaRPr/>
          </a:p>
        </p:txBody>
      </p:sp>
      <p:pic>
        <p:nvPicPr>
          <p:cNvPr descr="Click to visit the John Donne portrait gallery" id="169" name="Google Shape;169;p12">
            <a:hlinkClick r:id="rId3"/>
          </p:cNvPr>
          <p:cNvPicPr preferRelativeResize="0"/>
          <p:nvPr/>
        </p:nvPicPr>
        <p:blipFill rotWithShape="1">
          <a:blip r:embed="rId4">
            <a:alphaModFix/>
          </a:blip>
          <a:srcRect b="0" l="0" r="0" t="0"/>
          <a:stretch/>
        </p:blipFill>
        <p:spPr>
          <a:xfrm>
            <a:off x="3352800" y="2286000"/>
            <a:ext cx="2503932" cy="3189722"/>
          </a:xfrm>
          <a:prstGeom prst="rect">
            <a:avLst/>
          </a:prstGeom>
          <a:noFill/>
          <a:ln>
            <a:noFill/>
          </a:ln>
        </p:spPr>
      </p:pic>
      <p:sp>
        <p:nvSpPr>
          <p:cNvPr id="170" name="Google Shape;170;p12"/>
          <p:cNvSpPr txBox="1"/>
          <p:nvPr/>
        </p:nvSpPr>
        <p:spPr>
          <a:xfrm>
            <a:off x="3733800" y="5791200"/>
            <a:ext cx="18213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John Donne 1624</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Likewise, with the American healthcare system:</a:t>
            </a:r>
            <a:endParaRPr/>
          </a:p>
        </p:txBody>
      </p:sp>
      <p:sp>
        <p:nvSpPr>
          <p:cNvPr id="176" name="Google Shape;176;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a:t>The American healthcare system is </a:t>
            </a:r>
            <a:r>
              <a:rPr lang="en-US" u="sng">
                <a:solidFill>
                  <a:srgbClr val="FF0000"/>
                </a:solidFill>
              </a:rPr>
              <a:t>not separate </a:t>
            </a:r>
            <a:r>
              <a:rPr lang="en-US"/>
              <a:t>from the main but is an </a:t>
            </a:r>
            <a:r>
              <a:rPr lang="en-US" u="sng">
                <a:solidFill>
                  <a:srgbClr val="FF0000"/>
                </a:solidFill>
              </a:rPr>
              <a:t>integral part </a:t>
            </a:r>
            <a:r>
              <a:rPr lang="en-US"/>
              <a:t>of the very fabric of the American culture and civilization.</a:t>
            </a:r>
            <a:endParaRPr/>
          </a:p>
          <a:p>
            <a:pPr indent="-342900" lvl="0" marL="342900" rtl="0" algn="l">
              <a:spcBef>
                <a:spcPts val="592"/>
              </a:spcBef>
              <a:spcAft>
                <a:spcPts val="0"/>
              </a:spcAft>
              <a:buClr>
                <a:schemeClr val="dk1"/>
              </a:buClr>
              <a:buSzPct val="100000"/>
              <a:buChar char="•"/>
            </a:pPr>
            <a:r>
              <a:rPr lang="en-US"/>
              <a:t>The changes that the healthcare system is facing have an explanation in </a:t>
            </a:r>
            <a:r>
              <a:rPr lang="en-US" u="sng">
                <a:solidFill>
                  <a:srgbClr val="FF0000"/>
                </a:solidFill>
              </a:rPr>
              <a:t>historical chronology of the American geopolitical system.</a:t>
            </a:r>
            <a:endParaRPr/>
          </a:p>
          <a:p>
            <a:pPr indent="-342900" lvl="0" marL="342900" rtl="0" algn="l">
              <a:spcBef>
                <a:spcPts val="592"/>
              </a:spcBef>
              <a:spcAft>
                <a:spcPts val="0"/>
              </a:spcAft>
              <a:buClr>
                <a:srgbClr val="FF0000"/>
              </a:buClr>
              <a:buSzPct val="100000"/>
              <a:buChar char="•"/>
            </a:pPr>
            <a:r>
              <a:rPr lang="en-US" u="sng">
                <a:solidFill>
                  <a:srgbClr val="FF0000"/>
                </a:solidFill>
              </a:rPr>
              <a:t>Understanding shortfalls and possibilities for corrective improvement </a:t>
            </a:r>
            <a:r>
              <a:rPr lang="en-US"/>
              <a:t>of the American healthcare system would be further confirmation of American Exceptionalism.</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t>The Central Place of Healthcare in the Dynamically Changing American Civilization</a:t>
            </a:r>
            <a:endParaRPr sz="3600"/>
          </a:p>
        </p:txBody>
      </p:sp>
      <p:sp>
        <p:nvSpPr>
          <p:cNvPr id="182" name="Google Shape;182;p14"/>
          <p:cNvSpPr/>
          <p:nvPr/>
        </p:nvSpPr>
        <p:spPr>
          <a:xfrm>
            <a:off x="457200" y="1828800"/>
            <a:ext cx="8229600" cy="45259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0" marL="0" marR="0" rtl="0" algn="l">
              <a:lnSpc>
                <a:spcPct val="75000"/>
              </a:lnSpc>
              <a:spcBef>
                <a:spcPts val="180"/>
              </a:spcBef>
              <a:spcAft>
                <a:spcPts val="0"/>
              </a:spcAft>
              <a:buNone/>
            </a:pPr>
            <a:r>
              <a:t/>
            </a:r>
            <a:endParaRPr b="0" i="0" sz="1800" u="none" cap="none" strike="noStrike">
              <a:solidFill>
                <a:schemeClr val="dk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 name="Google Shape;183;p14"/>
          <p:cNvSpPr txBox="1"/>
          <p:nvPr/>
        </p:nvSpPr>
        <p:spPr>
          <a:xfrm>
            <a:off x="3581400" y="4038600"/>
            <a:ext cx="22140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Healthcare</a:t>
            </a:r>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4" name="Google Shape;184;p14"/>
          <p:cNvSpPr txBox="1"/>
          <p:nvPr/>
        </p:nvSpPr>
        <p:spPr>
          <a:xfrm>
            <a:off x="3355175" y="3060025"/>
            <a:ext cx="2351700" cy="531000"/>
          </a:xfrm>
          <a:prstGeom prst="rect">
            <a:avLst/>
          </a:prstGeom>
          <a:noFill/>
          <a:ln>
            <a:noFill/>
          </a:ln>
        </p:spPr>
        <p:txBody>
          <a:bodyPr anchorCtr="0" anchor="t" bIns="91425" lIns="91425" spcFirstLastPara="1" rIns="91425" wrap="square" tIns="91425">
            <a:spAutoFit/>
          </a:bodyPr>
          <a:lstStyle/>
          <a:p>
            <a:pPr indent="0" lvl="0" marL="0" marR="0" rtl="0" algn="ctr">
              <a:lnSpc>
                <a:spcPct val="75000"/>
              </a:lnSpc>
              <a:spcBef>
                <a:spcPts val="0"/>
              </a:spcBef>
              <a:spcAft>
                <a:spcPts val="0"/>
              </a:spcAft>
              <a:buNone/>
            </a:pPr>
            <a:r>
              <a:rPr lang="en-US" sz="3000">
                <a:solidFill>
                  <a:schemeClr val="dk1"/>
                </a:solidFill>
                <a:latin typeface="Calibri"/>
                <a:ea typeface="Calibri"/>
                <a:cs typeface="Calibri"/>
                <a:sym typeface="Calibri"/>
              </a:rPr>
              <a:t>Social ∆</a:t>
            </a:r>
            <a:endParaRPr sz="3000">
              <a:latin typeface="Calibri"/>
              <a:ea typeface="Calibri"/>
              <a:cs typeface="Calibri"/>
              <a:sym typeface="Calibri"/>
            </a:endParaRPr>
          </a:p>
        </p:txBody>
      </p:sp>
      <p:sp>
        <p:nvSpPr>
          <p:cNvPr id="185" name="Google Shape;185;p14"/>
          <p:cNvSpPr txBox="1"/>
          <p:nvPr/>
        </p:nvSpPr>
        <p:spPr>
          <a:xfrm>
            <a:off x="6213375" y="4311750"/>
            <a:ext cx="2351700" cy="531000"/>
          </a:xfrm>
          <a:prstGeom prst="rect">
            <a:avLst/>
          </a:prstGeom>
          <a:noFill/>
          <a:ln>
            <a:noFill/>
          </a:ln>
        </p:spPr>
        <p:txBody>
          <a:bodyPr anchorCtr="0" anchor="t" bIns="91425" lIns="91425" spcFirstLastPara="1" rIns="91425" wrap="square" tIns="91425">
            <a:spAutoFit/>
          </a:bodyPr>
          <a:lstStyle/>
          <a:p>
            <a:pPr indent="0" lvl="0" marL="0" marR="0" rtl="0" algn="ctr">
              <a:lnSpc>
                <a:spcPct val="75000"/>
              </a:lnSpc>
              <a:spcBef>
                <a:spcPts val="0"/>
              </a:spcBef>
              <a:spcAft>
                <a:spcPts val="0"/>
              </a:spcAft>
              <a:buNone/>
            </a:pPr>
            <a:r>
              <a:rPr lang="en-US" sz="3000">
                <a:solidFill>
                  <a:schemeClr val="dk1"/>
                </a:solidFill>
                <a:latin typeface="Calibri"/>
                <a:ea typeface="Calibri"/>
                <a:cs typeface="Calibri"/>
                <a:sym typeface="Calibri"/>
              </a:rPr>
              <a:t>Economic </a:t>
            </a:r>
            <a:r>
              <a:rPr lang="en-US" sz="3000">
                <a:solidFill>
                  <a:schemeClr val="dk1"/>
                </a:solidFill>
                <a:latin typeface="Calibri"/>
                <a:ea typeface="Calibri"/>
                <a:cs typeface="Calibri"/>
                <a:sym typeface="Calibri"/>
              </a:rPr>
              <a:t>∆</a:t>
            </a:r>
            <a:endParaRPr sz="3000">
              <a:latin typeface="Calibri"/>
              <a:ea typeface="Calibri"/>
              <a:cs typeface="Calibri"/>
              <a:sym typeface="Calibri"/>
            </a:endParaRPr>
          </a:p>
        </p:txBody>
      </p:sp>
      <p:sp>
        <p:nvSpPr>
          <p:cNvPr id="186" name="Google Shape;186;p14"/>
          <p:cNvSpPr txBox="1"/>
          <p:nvPr/>
        </p:nvSpPr>
        <p:spPr>
          <a:xfrm>
            <a:off x="954175" y="4311750"/>
            <a:ext cx="2351700" cy="531000"/>
          </a:xfrm>
          <a:prstGeom prst="rect">
            <a:avLst/>
          </a:prstGeom>
          <a:noFill/>
          <a:ln>
            <a:noFill/>
          </a:ln>
        </p:spPr>
        <p:txBody>
          <a:bodyPr anchorCtr="0" anchor="t" bIns="91425" lIns="91425" spcFirstLastPara="1" rIns="91425" wrap="square" tIns="91425">
            <a:spAutoFit/>
          </a:bodyPr>
          <a:lstStyle/>
          <a:p>
            <a:pPr indent="0" lvl="0" marL="0" marR="0" rtl="0" algn="ctr">
              <a:lnSpc>
                <a:spcPct val="75000"/>
              </a:lnSpc>
              <a:spcBef>
                <a:spcPts val="0"/>
              </a:spcBef>
              <a:spcAft>
                <a:spcPts val="0"/>
              </a:spcAft>
              <a:buNone/>
            </a:pPr>
            <a:r>
              <a:rPr lang="en-US" sz="3000">
                <a:solidFill>
                  <a:schemeClr val="dk1"/>
                </a:solidFill>
                <a:latin typeface="Calibri"/>
                <a:ea typeface="Calibri"/>
                <a:cs typeface="Calibri"/>
                <a:sym typeface="Calibri"/>
              </a:rPr>
              <a:t>Political</a:t>
            </a:r>
            <a:r>
              <a:rPr lang="en-US" sz="3000">
                <a:solidFill>
                  <a:schemeClr val="dk1"/>
                </a:solidFill>
                <a:latin typeface="Calibri"/>
                <a:ea typeface="Calibri"/>
                <a:cs typeface="Calibri"/>
                <a:sym typeface="Calibri"/>
              </a:rPr>
              <a:t> ∆</a:t>
            </a:r>
            <a:endParaRPr sz="3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15"/>
          <p:cNvSpPr txBox="1"/>
          <p:nvPr>
            <p:ph type="title"/>
          </p:nvPr>
        </p:nvSpPr>
        <p:spPr>
          <a:xfrm>
            <a:off x="457200" y="1600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100000"/>
              </a:lnSpc>
              <a:spcBef>
                <a:spcPts val="0"/>
              </a:spcBef>
              <a:spcAft>
                <a:spcPts val="0"/>
              </a:spcAft>
              <a:buClr>
                <a:schemeClr val="dk1"/>
              </a:buClr>
              <a:buSzPct val="100000"/>
              <a:buFont typeface="Arial"/>
              <a:buNone/>
            </a:pPr>
            <a:r>
              <a:rPr b="0" i="0" lang="en-US" sz="4400" u="none" cap="none" strike="noStrike">
                <a:solidFill>
                  <a:schemeClr val="dk1"/>
                </a:solidFill>
                <a:latin typeface="Arial"/>
                <a:ea typeface="Arial"/>
                <a:cs typeface="Arial"/>
                <a:sym typeface="Arial"/>
              </a:rPr>
              <a:t>The Birth Certificate of the United States of America</a:t>
            </a:r>
            <a:endParaRPr b="0" i="0" sz="4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228600" y="762000"/>
            <a:ext cx="84582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lang="en-US" sz="2400"/>
              <a:t>We hold these truths to be self-evident, that all men are created equal, that they are endowed by their Creator with certain </a:t>
            </a:r>
            <a:r>
              <a:rPr lang="en-US" sz="2400">
                <a:solidFill>
                  <a:srgbClr val="FF0000"/>
                </a:solidFill>
              </a:rPr>
              <a:t>unalienable Rights</a:t>
            </a:r>
            <a:r>
              <a:rPr lang="en-US" sz="2400"/>
              <a:t>, that among these are </a:t>
            </a:r>
            <a:r>
              <a:rPr lang="en-US" sz="2400" u="sng">
                <a:solidFill>
                  <a:srgbClr val="FF0000"/>
                </a:solidFill>
              </a:rPr>
              <a:t>Life, Liberty and the pursuit of Happiness.*</a:t>
            </a:r>
            <a:endParaRPr sz="2400" u="sng">
              <a:solidFill>
                <a:srgbClr val="FF0000"/>
              </a:solidFill>
            </a:endParaRPr>
          </a:p>
        </p:txBody>
      </p:sp>
      <p:sp>
        <p:nvSpPr>
          <p:cNvPr id="197" name="Google Shape;197;p16"/>
          <p:cNvSpPr txBox="1"/>
          <p:nvPr>
            <p:ph idx="1" type="body"/>
          </p:nvPr>
        </p:nvSpPr>
        <p:spPr>
          <a:xfrm>
            <a:off x="457200" y="2438400"/>
            <a:ext cx="4191000" cy="34591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None/>
            </a:pPr>
            <a:r>
              <a:rPr lang="en-US" sz="2400"/>
              <a:t>* A difficult sentence to parse!</a:t>
            </a:r>
            <a:endParaRPr sz="2400"/>
          </a:p>
        </p:txBody>
      </p:sp>
      <p:pic>
        <p:nvPicPr>
          <p:cNvPr descr="http://www.thefreemanonline.org/wp-content/uploads/2010/07/declaration-of-independence.jpg" id="198" name="Google Shape;198;p16"/>
          <p:cNvPicPr preferRelativeResize="0"/>
          <p:nvPr/>
        </p:nvPicPr>
        <p:blipFill rotWithShape="1">
          <a:blip r:embed="rId3">
            <a:alphaModFix/>
          </a:blip>
          <a:srcRect b="0" l="0" r="0" t="0"/>
          <a:stretch/>
        </p:blipFill>
        <p:spPr>
          <a:xfrm>
            <a:off x="4724400" y="2209800"/>
            <a:ext cx="4267200" cy="4494784"/>
          </a:xfrm>
          <a:prstGeom prst="rect">
            <a:avLst/>
          </a:prstGeom>
          <a:noFill/>
          <a:ln>
            <a:noFill/>
          </a:ln>
        </p:spPr>
      </p:pic>
      <p:pic>
        <p:nvPicPr>
          <p:cNvPr descr="http://www.themoralliberal.com/wp-content/uploads/2010/01/Thomas-Jefferson1.jpg" id="199" name="Google Shape;199;p16"/>
          <p:cNvPicPr preferRelativeResize="0"/>
          <p:nvPr/>
        </p:nvPicPr>
        <p:blipFill rotWithShape="1">
          <a:blip r:embed="rId4">
            <a:alphaModFix/>
          </a:blip>
          <a:srcRect b="0" l="0" r="0" t="0"/>
          <a:stretch/>
        </p:blipFill>
        <p:spPr>
          <a:xfrm>
            <a:off x="685800" y="3200400"/>
            <a:ext cx="3810000" cy="34867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type="title"/>
          </p:nvPr>
        </p:nvSpPr>
        <p:spPr>
          <a:xfrm>
            <a:off x="0" y="0"/>
            <a:ext cx="9144000" cy="914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sz="3600"/>
              <a:t>The Declaration of Independence – An Incomplete Politically-Incorrect Document?</a:t>
            </a:r>
            <a:endParaRPr sz="3600"/>
          </a:p>
        </p:txBody>
      </p:sp>
      <p:sp>
        <p:nvSpPr>
          <p:cNvPr id="205" name="Google Shape;205;p17"/>
          <p:cNvSpPr txBox="1"/>
          <p:nvPr>
            <p:ph idx="1" type="body"/>
          </p:nvPr>
        </p:nvSpPr>
        <p:spPr>
          <a:xfrm>
            <a:off x="304800" y="990600"/>
            <a:ext cx="8839200" cy="5867400"/>
          </a:xfrm>
          <a:prstGeom prst="rect">
            <a:avLst/>
          </a:prstGeom>
          <a:noFill/>
          <a:ln>
            <a:noFill/>
          </a:ln>
        </p:spPr>
        <p:txBody>
          <a:bodyPr anchorCtr="0" anchor="t" bIns="45700" lIns="91425" spcFirstLastPara="1" rIns="91425" wrap="square" tIns="45700">
            <a:normAutofit fontScale="77500" lnSpcReduction="20000"/>
          </a:bodyPr>
          <a:lstStyle/>
          <a:p>
            <a:pPr indent="-514350" lvl="0" marL="514350" rtl="0" algn="l">
              <a:spcBef>
                <a:spcPts val="0"/>
              </a:spcBef>
              <a:spcAft>
                <a:spcPts val="0"/>
              </a:spcAft>
              <a:buClr>
                <a:srgbClr val="FF0000"/>
              </a:buClr>
              <a:buSzPct val="100000"/>
              <a:buChar char="•"/>
            </a:pPr>
            <a:r>
              <a:rPr lang="en-US" u="sng">
                <a:solidFill>
                  <a:srgbClr val="FF0000"/>
                </a:solidFill>
              </a:rPr>
              <a:t>Native Americans </a:t>
            </a:r>
            <a:r>
              <a:rPr lang="en-US"/>
              <a:t>referred to as “merciless Indian Savages”</a:t>
            </a:r>
            <a:endParaRPr/>
          </a:p>
          <a:p>
            <a:pPr indent="-514350" lvl="0" marL="514350" rtl="0" algn="l">
              <a:spcBef>
                <a:spcPts val="496"/>
              </a:spcBef>
              <a:spcAft>
                <a:spcPts val="0"/>
              </a:spcAft>
              <a:buClr>
                <a:schemeClr val="dk1"/>
              </a:buClr>
              <a:buSzPct val="100000"/>
              <a:buChar char="•"/>
            </a:pPr>
            <a:r>
              <a:rPr lang="en-US"/>
              <a:t>No mention of </a:t>
            </a:r>
            <a:r>
              <a:rPr lang="en-US" u="sng">
                <a:solidFill>
                  <a:srgbClr val="FF0000"/>
                </a:solidFill>
              </a:rPr>
              <a:t>slavery</a:t>
            </a:r>
            <a:r>
              <a:rPr lang="en-US"/>
              <a:t> even though 25% of the population was in bondage</a:t>
            </a:r>
            <a:endParaRPr/>
          </a:p>
          <a:p>
            <a:pPr indent="-514350" lvl="0" marL="514350" rtl="0" algn="l">
              <a:spcBef>
                <a:spcPts val="496"/>
              </a:spcBef>
              <a:spcAft>
                <a:spcPts val="0"/>
              </a:spcAft>
              <a:buClr>
                <a:schemeClr val="dk1"/>
              </a:buClr>
              <a:buSzPct val="100000"/>
              <a:buChar char="•"/>
            </a:pPr>
            <a:r>
              <a:rPr lang="en-US"/>
              <a:t>No reference to </a:t>
            </a:r>
            <a:r>
              <a:rPr lang="en-US" u="sng">
                <a:solidFill>
                  <a:srgbClr val="FF0000"/>
                </a:solidFill>
              </a:rPr>
              <a:t>women’s right to vote</a:t>
            </a:r>
            <a:r>
              <a:rPr lang="en-US"/>
              <a:t>. Indeed, Jefferson refers to “manly firmness”</a:t>
            </a:r>
            <a:endParaRPr/>
          </a:p>
          <a:p>
            <a:pPr indent="-342900" lvl="0" marL="342900" rtl="0" algn="l">
              <a:spcBef>
                <a:spcPts val="496"/>
              </a:spcBef>
              <a:spcAft>
                <a:spcPts val="0"/>
              </a:spcAft>
              <a:buClr>
                <a:schemeClr val="dk1"/>
              </a:buClr>
              <a:buSzPct val="100000"/>
              <a:buChar char="•"/>
            </a:pPr>
            <a:r>
              <a:rPr lang="en-US"/>
              <a:t>Everywhere, suffrage was restricted by tax-paying abilities. The old English rule, to vote one had to pay at least 20 schillings land tax.</a:t>
            </a:r>
            <a:endParaRPr/>
          </a:p>
          <a:p>
            <a:pPr indent="-342900" lvl="0" marL="342900" rtl="0" algn="l">
              <a:spcBef>
                <a:spcPts val="496"/>
              </a:spcBef>
              <a:spcAft>
                <a:spcPts val="0"/>
              </a:spcAft>
              <a:buClr>
                <a:schemeClr val="dk1"/>
              </a:buClr>
              <a:buSzPct val="100000"/>
              <a:buChar char="•"/>
            </a:pPr>
            <a:r>
              <a:rPr lang="en-US"/>
              <a:t>Equal rights to “life, liberty, pursuit of happiness and equality” in a state of nature are difficult to maintain in the state of nature without significant </a:t>
            </a:r>
            <a:r>
              <a:rPr lang="en-US" u="sng">
                <a:solidFill>
                  <a:srgbClr val="FF0000"/>
                </a:solidFill>
              </a:rPr>
              <a:t>government intervention </a:t>
            </a:r>
            <a:r>
              <a:rPr lang="en-US"/>
              <a:t>evening the playing field</a:t>
            </a:r>
            <a:endParaRPr/>
          </a:p>
          <a:p>
            <a:pPr indent="-342900" lvl="0" marL="342900" rtl="0" algn="l">
              <a:spcBef>
                <a:spcPts val="496"/>
              </a:spcBef>
              <a:spcAft>
                <a:spcPts val="0"/>
              </a:spcAft>
              <a:buClr>
                <a:schemeClr val="dk1"/>
              </a:buClr>
              <a:buSzPct val="100000"/>
              <a:buChar char="•"/>
            </a:pPr>
            <a:r>
              <a:rPr lang="en-US"/>
              <a:t>No mention of the </a:t>
            </a:r>
            <a:r>
              <a:rPr lang="en-US" u="sng">
                <a:solidFill>
                  <a:srgbClr val="FF0000"/>
                </a:solidFill>
              </a:rPr>
              <a:t>responsibility of the recipient individual </a:t>
            </a:r>
            <a:r>
              <a:rPr lang="en-US"/>
              <a:t>as to the judicious execise of these “uninaliable rights” or the </a:t>
            </a:r>
            <a:r>
              <a:rPr lang="en-US" u="sng">
                <a:solidFill>
                  <a:srgbClr val="FF0000"/>
                </a:solidFill>
              </a:rPr>
              <a:t>overextension</a:t>
            </a:r>
            <a:r>
              <a:rPr lang="en-US"/>
              <a:t> of these rights which may lead to a state of theological sin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8"/>
          <p:cNvSpPr txBox="1"/>
          <p:nvPr>
            <p:ph type="title"/>
          </p:nvPr>
        </p:nvSpPr>
        <p:spPr>
          <a:xfrm>
            <a:off x="457200" y="838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Since 1776 Our Nation has Undergone Extensive Transformation Requiring Evolutionary Political Change</a:t>
            </a:r>
            <a:endParaRPr/>
          </a:p>
        </p:txBody>
      </p:sp>
      <p:sp>
        <p:nvSpPr>
          <p:cNvPr id="211" name="Google Shape;211;p18"/>
          <p:cNvSpPr txBox="1"/>
          <p:nvPr>
            <p:ph idx="1" type="body"/>
          </p:nvPr>
        </p:nvSpPr>
        <p:spPr>
          <a:xfrm>
            <a:off x="457200" y="4038600"/>
            <a:ext cx="8229600" cy="20875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0.tqn.com/d/inventors/1/G/x/w/Solid_Propellant.jpg" id="212" name="Google Shape;212;p18"/>
          <p:cNvPicPr preferRelativeResize="0"/>
          <p:nvPr/>
        </p:nvPicPr>
        <p:blipFill rotWithShape="1">
          <a:blip r:embed="rId3">
            <a:alphaModFix/>
          </a:blip>
          <a:srcRect b="0" l="0" r="0" t="0"/>
          <a:stretch/>
        </p:blipFill>
        <p:spPr>
          <a:xfrm>
            <a:off x="3429000" y="2514600"/>
            <a:ext cx="2133600" cy="40965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Towards a </a:t>
            </a:r>
            <a:r>
              <a:rPr lang="en-US">
                <a:solidFill>
                  <a:srgbClr val="FF0000"/>
                </a:solidFill>
              </a:rPr>
              <a:t>New Paradigm </a:t>
            </a:r>
            <a:r>
              <a:rPr lang="en-US"/>
              <a:t>for the American Healthcare System</a:t>
            </a:r>
            <a:endParaRPr/>
          </a:p>
        </p:txBody>
      </p:sp>
      <p:sp>
        <p:nvSpPr>
          <p:cNvPr id="96" name="Google Shape;96;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US"/>
              <a:t>Joe Sam Robinson Jr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9"/>
          <p:cNvSpPr txBox="1"/>
          <p:nvPr>
            <p:ph idx="1" type="body"/>
          </p:nvPr>
        </p:nvSpPr>
        <p:spPr>
          <a:xfrm>
            <a:off x="152400" y="914400"/>
            <a:ext cx="8229600" cy="5562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X100 </a:t>
            </a:r>
            <a:r>
              <a:rPr lang="en-US" sz="2800" u="sng">
                <a:solidFill>
                  <a:srgbClr val="FF0000"/>
                </a:solidFill>
              </a:rPr>
              <a:t>population</a:t>
            </a:r>
            <a:r>
              <a:rPr lang="en-US" sz="2800"/>
              <a:t> increase</a:t>
            </a:r>
            <a:endParaRPr/>
          </a:p>
          <a:p>
            <a:pPr indent="-342900" lvl="0" marL="342900" rtl="0" algn="l">
              <a:spcBef>
                <a:spcPts val="560"/>
              </a:spcBef>
              <a:spcAft>
                <a:spcPts val="0"/>
              </a:spcAft>
              <a:buClr>
                <a:schemeClr val="dk1"/>
              </a:buClr>
              <a:buSzPts val="2800"/>
              <a:buChar char="•"/>
            </a:pPr>
            <a:r>
              <a:rPr lang="en-US" sz="2800"/>
              <a:t>30 years additional </a:t>
            </a:r>
            <a:r>
              <a:rPr lang="en-US" sz="2800" u="sng">
                <a:solidFill>
                  <a:srgbClr val="FF0000"/>
                </a:solidFill>
              </a:rPr>
              <a:t>longevity</a:t>
            </a:r>
            <a:endParaRPr/>
          </a:p>
          <a:p>
            <a:pPr indent="-342900" lvl="0" marL="342900" rtl="0" algn="l">
              <a:spcBef>
                <a:spcPts val="560"/>
              </a:spcBef>
              <a:spcAft>
                <a:spcPts val="0"/>
              </a:spcAft>
              <a:buClr>
                <a:schemeClr val="dk1"/>
              </a:buClr>
              <a:buSzPts val="2800"/>
              <a:buChar char="•"/>
            </a:pPr>
            <a:r>
              <a:rPr lang="en-US" sz="2800"/>
              <a:t>Extensive </a:t>
            </a:r>
            <a:r>
              <a:rPr lang="en-US" sz="2800" u="sng">
                <a:solidFill>
                  <a:srgbClr val="FF0000"/>
                </a:solidFill>
              </a:rPr>
              <a:t>Urbanization</a:t>
            </a:r>
            <a:endParaRPr/>
          </a:p>
          <a:p>
            <a:pPr indent="-342900" lvl="0" marL="342900" rtl="0" algn="l">
              <a:spcBef>
                <a:spcPts val="560"/>
              </a:spcBef>
              <a:spcAft>
                <a:spcPts val="0"/>
              </a:spcAft>
              <a:buClr>
                <a:srgbClr val="FF0000"/>
              </a:buClr>
              <a:buSzPts val="2800"/>
              <a:buChar char="•"/>
            </a:pPr>
            <a:r>
              <a:rPr lang="en-US" sz="2800" u="sng">
                <a:solidFill>
                  <a:srgbClr val="FF0000"/>
                </a:solidFill>
              </a:rPr>
              <a:t>Post-industrialization</a:t>
            </a:r>
            <a:r>
              <a:rPr lang="en-US" sz="2800"/>
              <a:t> workforce</a:t>
            </a:r>
            <a:endParaRPr/>
          </a:p>
          <a:p>
            <a:pPr indent="-342900" lvl="0" marL="342900" rtl="0" algn="l">
              <a:spcBef>
                <a:spcPts val="560"/>
              </a:spcBef>
              <a:spcAft>
                <a:spcPts val="0"/>
              </a:spcAft>
              <a:buClr>
                <a:schemeClr val="dk1"/>
              </a:buClr>
              <a:buSzPts val="2800"/>
              <a:buChar char="•"/>
            </a:pPr>
            <a:r>
              <a:rPr lang="en-US" sz="2800"/>
              <a:t>Advanced </a:t>
            </a:r>
            <a:r>
              <a:rPr lang="en-US" sz="2800" u="sng">
                <a:solidFill>
                  <a:srgbClr val="FF0000"/>
                </a:solidFill>
              </a:rPr>
              <a:t>technology</a:t>
            </a:r>
            <a:endParaRPr/>
          </a:p>
          <a:p>
            <a:pPr indent="-342900" lvl="0" marL="342900" rtl="0" algn="l">
              <a:spcBef>
                <a:spcPts val="560"/>
              </a:spcBef>
              <a:spcAft>
                <a:spcPts val="0"/>
              </a:spcAft>
              <a:buClr>
                <a:schemeClr val="dk1"/>
              </a:buClr>
              <a:buSzPts val="2800"/>
              <a:buChar char="•"/>
            </a:pPr>
            <a:r>
              <a:rPr lang="en-US" sz="2800"/>
              <a:t>More powerful </a:t>
            </a:r>
            <a:r>
              <a:rPr lang="en-US" sz="2800" u="sng">
                <a:solidFill>
                  <a:srgbClr val="FF0000"/>
                </a:solidFill>
              </a:rPr>
              <a:t>business</a:t>
            </a:r>
            <a:r>
              <a:rPr lang="en-US" sz="2800"/>
              <a:t> cycle</a:t>
            </a:r>
            <a:endParaRPr/>
          </a:p>
          <a:p>
            <a:pPr indent="-342900" lvl="0" marL="342900" rtl="0" algn="l">
              <a:spcBef>
                <a:spcPts val="560"/>
              </a:spcBef>
              <a:spcAft>
                <a:spcPts val="0"/>
              </a:spcAft>
              <a:buClr>
                <a:schemeClr val="dk1"/>
              </a:buClr>
              <a:buSzPts val="2800"/>
              <a:buChar char="•"/>
            </a:pPr>
            <a:r>
              <a:rPr lang="en-US" sz="2800"/>
              <a:t>“Winner takes all” </a:t>
            </a:r>
            <a:r>
              <a:rPr lang="en-US" sz="2800" u="sng">
                <a:solidFill>
                  <a:srgbClr val="FF0000"/>
                </a:solidFill>
              </a:rPr>
              <a:t>Capitalism</a:t>
            </a:r>
            <a:endParaRPr/>
          </a:p>
          <a:p>
            <a:pPr indent="-342900" lvl="0" marL="342900" rtl="0" algn="l">
              <a:spcBef>
                <a:spcPts val="560"/>
              </a:spcBef>
              <a:spcAft>
                <a:spcPts val="0"/>
              </a:spcAft>
              <a:buClr>
                <a:schemeClr val="dk1"/>
              </a:buClr>
              <a:buSzPts val="2800"/>
              <a:buChar char="•"/>
            </a:pPr>
            <a:r>
              <a:rPr lang="en-US" sz="2800"/>
              <a:t>Cultural </a:t>
            </a:r>
            <a:r>
              <a:rPr lang="en-US" sz="2800" u="sng">
                <a:solidFill>
                  <a:srgbClr val="FF0000"/>
                </a:solidFill>
              </a:rPr>
              <a:t>diversity</a:t>
            </a:r>
            <a:r>
              <a:rPr lang="en-US" sz="2800"/>
              <a:t> and social transformation</a:t>
            </a:r>
            <a:endParaRPr/>
          </a:p>
          <a:p>
            <a:pPr indent="-342900" lvl="0" marL="342900" rtl="0" algn="l">
              <a:spcBef>
                <a:spcPts val="560"/>
              </a:spcBef>
              <a:spcAft>
                <a:spcPts val="0"/>
              </a:spcAft>
              <a:buClr>
                <a:schemeClr val="dk1"/>
              </a:buClr>
              <a:buSzPts val="2800"/>
              <a:buChar char="•"/>
            </a:pPr>
            <a:r>
              <a:rPr lang="en-US" sz="2800"/>
              <a:t>Rapid </a:t>
            </a:r>
            <a:r>
              <a:rPr lang="en-US" sz="2800" u="sng">
                <a:solidFill>
                  <a:srgbClr val="FF0000"/>
                </a:solidFill>
              </a:rPr>
              <a:t>transportation</a:t>
            </a:r>
            <a:r>
              <a:rPr lang="en-US" sz="2800"/>
              <a:t> and </a:t>
            </a:r>
            <a:r>
              <a:rPr lang="en-US" sz="2800" u="sng">
                <a:solidFill>
                  <a:srgbClr val="FF0000"/>
                </a:solidFill>
              </a:rPr>
              <a:t>communication</a:t>
            </a:r>
            <a:endParaRPr/>
          </a:p>
          <a:p>
            <a:pPr indent="-342900" lvl="0" marL="342900" rtl="0" algn="l">
              <a:spcBef>
                <a:spcPts val="560"/>
              </a:spcBef>
              <a:spcAft>
                <a:spcPts val="0"/>
              </a:spcAft>
              <a:buClr>
                <a:srgbClr val="FF0000"/>
              </a:buClr>
              <a:buSzPts val="2800"/>
              <a:buChar char="•"/>
            </a:pPr>
            <a:r>
              <a:rPr lang="en-US" sz="2800" u="sng">
                <a:solidFill>
                  <a:srgbClr val="FF0000"/>
                </a:solidFill>
              </a:rPr>
              <a:t>Globalization</a:t>
            </a:r>
            <a:endParaRPr/>
          </a:p>
        </p:txBody>
      </p:sp>
      <p:pic>
        <p:nvPicPr>
          <p:cNvPr descr="http://www.officialpsds.com/images/stocks/Times-Square-stock816.jpg" id="218" name="Google Shape;218;p19"/>
          <p:cNvPicPr preferRelativeResize="0"/>
          <p:nvPr/>
        </p:nvPicPr>
        <p:blipFill rotWithShape="1">
          <a:blip r:embed="rId3">
            <a:alphaModFix/>
          </a:blip>
          <a:srcRect b="0" l="0" r="0" t="0"/>
          <a:stretch/>
        </p:blipFill>
        <p:spPr>
          <a:xfrm>
            <a:off x="5334000" y="1524000"/>
            <a:ext cx="3556000" cy="2667000"/>
          </a:xfrm>
          <a:prstGeom prst="rect">
            <a:avLst/>
          </a:prstGeom>
          <a:noFill/>
          <a:ln>
            <a:noFill/>
          </a:ln>
        </p:spPr>
      </p:pic>
      <p:sp>
        <p:nvSpPr>
          <p:cNvPr id="219" name="Google Shape;21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25" name="Google Shape;225;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mdresort.com/images/ranchhorses.jpg" id="226" name="Google Shape;226;p20"/>
          <p:cNvPicPr preferRelativeResize="0"/>
          <p:nvPr/>
        </p:nvPicPr>
        <p:blipFill rotWithShape="1">
          <a:blip r:embed="rId3">
            <a:alphaModFix/>
          </a:blip>
          <a:srcRect b="0" l="0" r="0" t="0"/>
          <a:stretch/>
        </p:blipFill>
        <p:spPr>
          <a:xfrm>
            <a:off x="457200" y="1905000"/>
            <a:ext cx="4468922" cy="2743200"/>
          </a:xfrm>
          <a:prstGeom prst="rect">
            <a:avLst/>
          </a:prstGeom>
          <a:noFill/>
          <a:ln>
            <a:noFill/>
          </a:ln>
        </p:spPr>
      </p:pic>
      <p:pic>
        <p:nvPicPr>
          <p:cNvPr descr="http://images.wikia.com/cnrp/images/4/49/Astute_Class_Submarine.jpg" id="227" name="Google Shape;227;p20"/>
          <p:cNvPicPr preferRelativeResize="0"/>
          <p:nvPr/>
        </p:nvPicPr>
        <p:blipFill rotWithShape="1">
          <a:blip r:embed="rId4">
            <a:alphaModFix/>
          </a:blip>
          <a:srcRect b="0" l="0" r="0" t="0"/>
          <a:stretch/>
        </p:blipFill>
        <p:spPr>
          <a:xfrm>
            <a:off x="4953000" y="1905000"/>
            <a:ext cx="3879323" cy="2743200"/>
          </a:xfrm>
          <a:prstGeom prst="rect">
            <a:avLst/>
          </a:prstGeom>
          <a:noFill/>
          <a:ln>
            <a:noFill/>
          </a:ln>
        </p:spPr>
      </p:pic>
      <p:sp>
        <p:nvSpPr>
          <p:cNvPr id="228" name="Google Shape;228;p20"/>
          <p:cNvSpPr txBox="1"/>
          <p:nvPr/>
        </p:nvSpPr>
        <p:spPr>
          <a:xfrm>
            <a:off x="6019800" y="4800600"/>
            <a:ext cx="19582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2012</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Life in a submarine</a:t>
            </a:r>
            <a:endParaRPr sz="1800">
              <a:solidFill>
                <a:schemeClr val="dk1"/>
              </a:solidFill>
              <a:latin typeface="Calibri"/>
              <a:ea typeface="Calibri"/>
              <a:cs typeface="Calibri"/>
              <a:sym typeface="Calibri"/>
            </a:endParaRPr>
          </a:p>
        </p:txBody>
      </p:sp>
      <p:sp>
        <p:nvSpPr>
          <p:cNvPr id="229" name="Google Shape;229;p20"/>
          <p:cNvSpPr txBox="1"/>
          <p:nvPr/>
        </p:nvSpPr>
        <p:spPr>
          <a:xfrm>
            <a:off x="1066800" y="4800600"/>
            <a:ext cx="32766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1776</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The relief of the frontier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1"/>
          <p:cNvSpPr txBox="1"/>
          <p:nvPr>
            <p:ph type="title"/>
          </p:nvPr>
        </p:nvSpPr>
        <p:spPr>
          <a:xfrm>
            <a:off x="457200" y="0"/>
            <a:ext cx="8229600" cy="533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This is not the Krebs Cycle</a:t>
            </a:r>
            <a:endParaRPr/>
          </a:p>
        </p:txBody>
      </p:sp>
      <p:sp>
        <p:nvSpPr>
          <p:cNvPr id="235" name="Google Shape;235;p21"/>
          <p:cNvSpPr/>
          <p:nvPr/>
        </p:nvSpPr>
        <p:spPr>
          <a:xfrm>
            <a:off x="3486900" y="3153425"/>
            <a:ext cx="2170200" cy="32763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88900" lvl="1" marL="114300" marR="0" rtl="0" algn="ctr">
              <a:lnSpc>
                <a:spcPct val="75000"/>
              </a:lnSpc>
              <a:spcBef>
                <a:spcPts val="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1776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1787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1868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1913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1920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1965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1995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a:p>
            <a:pPr indent="-88900" lvl="1" marL="114300" marR="0" rtl="0" algn="ctr">
              <a:lnSpc>
                <a:spcPct val="75000"/>
              </a:lnSpc>
              <a:spcBef>
                <a:spcPts val="180"/>
              </a:spcBef>
              <a:spcAft>
                <a:spcPts val="0"/>
              </a:spcAft>
              <a:buClr>
                <a:schemeClr val="dk1"/>
              </a:buClr>
              <a:buSzPts val="1400"/>
              <a:buFont typeface="Calibri"/>
              <a:buChar char="•"/>
            </a:pPr>
            <a:r>
              <a:rPr b="0" i="0" lang="en-US" u="none" cap="none" strike="noStrike">
                <a:solidFill>
                  <a:schemeClr val="dk1"/>
                </a:solidFill>
                <a:latin typeface="Calibri"/>
                <a:ea typeface="Calibri"/>
                <a:cs typeface="Calibri"/>
                <a:sym typeface="Calibri"/>
              </a:rPr>
              <a:t>2010 AD</a:t>
            </a:r>
            <a:endParaRPr b="0" i="0" u="none" cap="none" strike="noStrike">
              <a:solidFill>
                <a:schemeClr val="dk1"/>
              </a:solidFill>
              <a:latin typeface="Calibri"/>
              <a:ea typeface="Calibri"/>
              <a:cs typeface="Calibri"/>
              <a:sym typeface="Calibri"/>
            </a:endParaRPr>
          </a:p>
          <a:p>
            <a:pPr indent="0" lvl="1" marL="114300" marR="0" rtl="0" algn="ctr">
              <a:lnSpc>
                <a:spcPct val="75000"/>
              </a:lnSpc>
              <a:spcBef>
                <a:spcPts val="180"/>
              </a:spcBef>
              <a:spcAft>
                <a:spcPts val="0"/>
              </a:spcAft>
              <a:buClr>
                <a:schemeClr val="dk1"/>
              </a:buClr>
              <a:buSzPts val="1800"/>
              <a:buFont typeface="Calibri"/>
              <a:buNone/>
            </a:pPr>
            <a:r>
              <a:t/>
            </a:r>
            <a:endParaRPr b="0" i="0" u="none" cap="none" strike="noStrike">
              <a:solidFill>
                <a:schemeClr val="dk1"/>
              </a:solidFill>
              <a:latin typeface="Calibri"/>
              <a:ea typeface="Calibri"/>
              <a:cs typeface="Calibri"/>
              <a:sym typeface="Calibri"/>
            </a:endParaRPr>
          </a:p>
        </p:txBody>
      </p:sp>
      <p:sp>
        <p:nvSpPr>
          <p:cNvPr id="236" name="Google Shape;236;p21"/>
          <p:cNvSpPr txBox="1"/>
          <p:nvPr/>
        </p:nvSpPr>
        <p:spPr>
          <a:xfrm>
            <a:off x="1905000" y="3048000"/>
            <a:ext cx="23622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Declaration of Independence</a:t>
            </a:r>
            <a:endParaRPr/>
          </a:p>
        </p:txBody>
      </p:sp>
      <p:sp>
        <p:nvSpPr>
          <p:cNvPr id="237" name="Google Shape;237;p21"/>
          <p:cNvSpPr txBox="1"/>
          <p:nvPr/>
        </p:nvSpPr>
        <p:spPr>
          <a:xfrm>
            <a:off x="1658100" y="3549375"/>
            <a:ext cx="1828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Patient Protection and Affordable Care Act</a:t>
            </a:r>
            <a:endParaRPr sz="1400">
              <a:solidFill>
                <a:schemeClr val="dk1"/>
              </a:solidFill>
              <a:latin typeface="Calibri"/>
              <a:ea typeface="Calibri"/>
              <a:cs typeface="Calibri"/>
              <a:sym typeface="Calibri"/>
            </a:endParaRPr>
          </a:p>
        </p:txBody>
      </p:sp>
      <p:sp>
        <p:nvSpPr>
          <p:cNvPr id="238" name="Google Shape;238;p21"/>
          <p:cNvSpPr txBox="1"/>
          <p:nvPr/>
        </p:nvSpPr>
        <p:spPr>
          <a:xfrm>
            <a:off x="1447800" y="5334000"/>
            <a:ext cx="1905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Social Security Act (Medicare &amp; Medicaid)</a:t>
            </a:r>
            <a:endParaRPr sz="1400">
              <a:solidFill>
                <a:schemeClr val="dk1"/>
              </a:solidFill>
              <a:latin typeface="Calibri"/>
              <a:ea typeface="Calibri"/>
              <a:cs typeface="Calibri"/>
              <a:sym typeface="Calibri"/>
            </a:endParaRPr>
          </a:p>
        </p:txBody>
      </p:sp>
      <p:sp>
        <p:nvSpPr>
          <p:cNvPr id="239" name="Google Shape;239;p21"/>
          <p:cNvSpPr txBox="1"/>
          <p:nvPr/>
        </p:nvSpPr>
        <p:spPr>
          <a:xfrm>
            <a:off x="914400" y="4419600"/>
            <a:ext cx="2286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Health Insurance Portability and Accountability Act </a:t>
            </a:r>
            <a:endParaRPr sz="1400">
              <a:solidFill>
                <a:schemeClr val="dk1"/>
              </a:solidFill>
              <a:latin typeface="Calibri"/>
              <a:ea typeface="Calibri"/>
              <a:cs typeface="Calibri"/>
              <a:sym typeface="Calibri"/>
            </a:endParaRPr>
          </a:p>
        </p:txBody>
      </p:sp>
      <p:sp>
        <p:nvSpPr>
          <p:cNvPr id="240" name="Google Shape;240;p21"/>
          <p:cNvSpPr txBox="1"/>
          <p:nvPr/>
        </p:nvSpPr>
        <p:spPr>
          <a:xfrm>
            <a:off x="5791200" y="5486400"/>
            <a:ext cx="25146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16</a:t>
            </a:r>
            <a:r>
              <a:rPr baseline="30000" lang="en-US" sz="1400">
                <a:solidFill>
                  <a:schemeClr val="dk1"/>
                </a:solidFill>
                <a:latin typeface="Calibri"/>
                <a:ea typeface="Calibri"/>
                <a:cs typeface="Calibri"/>
                <a:sym typeface="Calibri"/>
              </a:rPr>
              <a:t>th</a:t>
            </a:r>
            <a:r>
              <a:rPr lang="en-US" sz="1400">
                <a:solidFill>
                  <a:schemeClr val="dk1"/>
                </a:solidFill>
                <a:latin typeface="Calibri"/>
                <a:ea typeface="Calibri"/>
                <a:cs typeface="Calibri"/>
                <a:sym typeface="Calibri"/>
              </a:rPr>
              <a:t> Amendment – Income Tax</a:t>
            </a:r>
            <a:endParaRPr sz="1400">
              <a:solidFill>
                <a:schemeClr val="dk1"/>
              </a:solidFill>
              <a:latin typeface="Calibri"/>
              <a:ea typeface="Calibri"/>
              <a:cs typeface="Calibri"/>
              <a:sym typeface="Calibri"/>
            </a:endParaRPr>
          </a:p>
        </p:txBody>
      </p:sp>
      <p:sp>
        <p:nvSpPr>
          <p:cNvPr id="241" name="Google Shape;241;p21"/>
          <p:cNvSpPr txBox="1"/>
          <p:nvPr/>
        </p:nvSpPr>
        <p:spPr>
          <a:xfrm>
            <a:off x="6248400" y="4419600"/>
            <a:ext cx="1600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14</a:t>
            </a:r>
            <a:r>
              <a:rPr baseline="30000" lang="en-US" sz="1400">
                <a:solidFill>
                  <a:schemeClr val="dk1"/>
                </a:solidFill>
                <a:latin typeface="Calibri"/>
                <a:ea typeface="Calibri"/>
                <a:cs typeface="Calibri"/>
                <a:sym typeface="Calibri"/>
              </a:rPr>
              <a:t>th</a:t>
            </a:r>
            <a:r>
              <a:rPr lang="en-US" sz="1400">
                <a:solidFill>
                  <a:schemeClr val="dk1"/>
                </a:solidFill>
                <a:latin typeface="Calibri"/>
                <a:ea typeface="Calibri"/>
                <a:cs typeface="Calibri"/>
                <a:sym typeface="Calibri"/>
              </a:rPr>
              <a:t> Amendment – Citizenship Rights</a:t>
            </a:r>
            <a:endParaRPr sz="1400">
              <a:solidFill>
                <a:schemeClr val="dk1"/>
              </a:solidFill>
              <a:latin typeface="Calibri"/>
              <a:ea typeface="Calibri"/>
              <a:cs typeface="Calibri"/>
              <a:sym typeface="Calibri"/>
            </a:endParaRPr>
          </a:p>
        </p:txBody>
      </p:sp>
      <p:sp>
        <p:nvSpPr>
          <p:cNvPr id="242" name="Google Shape;242;p21"/>
          <p:cNvSpPr txBox="1"/>
          <p:nvPr/>
        </p:nvSpPr>
        <p:spPr>
          <a:xfrm>
            <a:off x="381000" y="1905000"/>
            <a:ext cx="37338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King Henry VIII's becomes head of the church of England</a:t>
            </a:r>
            <a:endParaRPr sz="1400">
              <a:solidFill>
                <a:schemeClr val="dk1"/>
              </a:solidFill>
              <a:latin typeface="Calibri"/>
              <a:ea typeface="Calibri"/>
              <a:cs typeface="Calibri"/>
              <a:sym typeface="Calibri"/>
            </a:endParaRPr>
          </a:p>
        </p:txBody>
      </p:sp>
      <p:sp>
        <p:nvSpPr>
          <p:cNvPr id="243" name="Google Shape;243;p21"/>
          <p:cNvSpPr/>
          <p:nvPr/>
        </p:nvSpPr>
        <p:spPr>
          <a:xfrm>
            <a:off x="152400" y="685800"/>
            <a:ext cx="3962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Charlemagne was crowned Holy Roman Emperor by Pope Leo III</a:t>
            </a:r>
            <a:endParaRPr sz="1400">
              <a:solidFill>
                <a:schemeClr val="dk1"/>
              </a:solidFill>
              <a:latin typeface="Calibri"/>
              <a:ea typeface="Calibri"/>
              <a:cs typeface="Calibri"/>
              <a:sym typeface="Calibri"/>
            </a:endParaRPr>
          </a:p>
        </p:txBody>
      </p:sp>
      <p:pic>
        <p:nvPicPr>
          <p:cNvPr id="244" name="Google Shape;244;p21"/>
          <p:cNvPicPr preferRelativeResize="0"/>
          <p:nvPr/>
        </p:nvPicPr>
        <p:blipFill rotWithShape="1">
          <a:blip r:embed="rId3">
            <a:alphaModFix/>
          </a:blip>
          <a:srcRect b="0" l="0" r="0" t="0"/>
          <a:stretch/>
        </p:blipFill>
        <p:spPr>
          <a:xfrm>
            <a:off x="4114800" y="533400"/>
            <a:ext cx="1044720" cy="904875"/>
          </a:xfrm>
          <a:prstGeom prst="rect">
            <a:avLst/>
          </a:prstGeom>
          <a:noFill/>
          <a:ln>
            <a:noFill/>
          </a:ln>
        </p:spPr>
      </p:pic>
      <p:pic>
        <p:nvPicPr>
          <p:cNvPr id="245" name="Google Shape;245;p21"/>
          <p:cNvPicPr preferRelativeResize="0"/>
          <p:nvPr/>
        </p:nvPicPr>
        <p:blipFill rotWithShape="1">
          <a:blip r:embed="rId4">
            <a:alphaModFix/>
          </a:blip>
          <a:srcRect b="0" l="0" r="0" t="0"/>
          <a:stretch/>
        </p:blipFill>
        <p:spPr>
          <a:xfrm>
            <a:off x="4114800" y="1752600"/>
            <a:ext cx="1010908" cy="857250"/>
          </a:xfrm>
          <a:prstGeom prst="rect">
            <a:avLst/>
          </a:prstGeom>
          <a:noFill/>
          <a:ln>
            <a:noFill/>
          </a:ln>
        </p:spPr>
      </p:pic>
      <p:pic>
        <p:nvPicPr>
          <p:cNvPr id="246" name="Google Shape;246;p21"/>
          <p:cNvPicPr preferRelativeResize="0"/>
          <p:nvPr/>
        </p:nvPicPr>
        <p:blipFill rotWithShape="1">
          <a:blip r:embed="rId5">
            <a:alphaModFix/>
          </a:blip>
          <a:srcRect b="0" l="0" r="0" t="0"/>
          <a:stretch/>
        </p:blipFill>
        <p:spPr>
          <a:xfrm>
            <a:off x="4419600" y="1447800"/>
            <a:ext cx="314325" cy="295275"/>
          </a:xfrm>
          <a:prstGeom prst="rect">
            <a:avLst/>
          </a:prstGeom>
          <a:noFill/>
          <a:ln>
            <a:noFill/>
          </a:ln>
        </p:spPr>
      </p:pic>
      <p:pic>
        <p:nvPicPr>
          <p:cNvPr id="247" name="Google Shape;247;p21"/>
          <p:cNvPicPr preferRelativeResize="0"/>
          <p:nvPr/>
        </p:nvPicPr>
        <p:blipFill rotWithShape="1">
          <a:blip r:embed="rId6">
            <a:alphaModFix/>
          </a:blip>
          <a:srcRect b="0" l="0" r="0" t="0"/>
          <a:stretch/>
        </p:blipFill>
        <p:spPr>
          <a:xfrm>
            <a:off x="4419600" y="2667000"/>
            <a:ext cx="314325" cy="295275"/>
          </a:xfrm>
          <a:prstGeom prst="rect">
            <a:avLst/>
          </a:prstGeom>
          <a:noFill/>
          <a:ln>
            <a:noFill/>
          </a:ln>
        </p:spPr>
      </p:pic>
      <p:sp>
        <p:nvSpPr>
          <p:cNvPr id="248" name="Google Shape;248;p21"/>
          <p:cNvSpPr txBox="1"/>
          <p:nvPr/>
        </p:nvSpPr>
        <p:spPr>
          <a:xfrm>
            <a:off x="5867400" y="3429000"/>
            <a:ext cx="2819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US Constitution Separation of Powers Checks &amp; Balances</a:t>
            </a:r>
            <a:endParaRPr sz="1400">
              <a:solidFill>
                <a:schemeClr val="dk1"/>
              </a:solidFill>
              <a:latin typeface="Calibri"/>
              <a:ea typeface="Calibri"/>
              <a:cs typeface="Calibri"/>
              <a:sym typeface="Calibri"/>
            </a:endParaRPr>
          </a:p>
        </p:txBody>
      </p:sp>
      <p:sp>
        <p:nvSpPr>
          <p:cNvPr id="249" name="Google Shape;249;p21"/>
          <p:cNvSpPr txBox="1"/>
          <p:nvPr/>
        </p:nvSpPr>
        <p:spPr>
          <a:xfrm>
            <a:off x="3200400" y="6324600"/>
            <a:ext cx="29718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19</a:t>
            </a:r>
            <a:r>
              <a:rPr baseline="30000" lang="en-US" sz="1400">
                <a:solidFill>
                  <a:schemeClr val="dk1"/>
                </a:solidFill>
                <a:latin typeface="Calibri"/>
                <a:ea typeface="Calibri"/>
                <a:cs typeface="Calibri"/>
                <a:sym typeface="Calibri"/>
              </a:rPr>
              <a:t>th</a:t>
            </a:r>
            <a:r>
              <a:rPr lang="en-US" sz="1400">
                <a:solidFill>
                  <a:schemeClr val="dk1"/>
                </a:solidFill>
                <a:latin typeface="Calibri"/>
                <a:ea typeface="Calibri"/>
                <a:cs typeface="Calibri"/>
                <a:sym typeface="Calibri"/>
              </a:rPr>
              <a:t> Amendment – Women’s Suffrage</a:t>
            </a:r>
            <a:endParaRPr sz="1400">
              <a:solidFill>
                <a:schemeClr val="dk1"/>
              </a:solidFill>
              <a:latin typeface="Calibri"/>
              <a:ea typeface="Calibri"/>
              <a:cs typeface="Calibri"/>
              <a:sym typeface="Calibri"/>
            </a:endParaRPr>
          </a:p>
        </p:txBody>
      </p:sp>
      <p:sp>
        <p:nvSpPr>
          <p:cNvPr id="250" name="Google Shape;250;p21"/>
          <p:cNvSpPr txBox="1"/>
          <p:nvPr/>
        </p:nvSpPr>
        <p:spPr>
          <a:xfrm>
            <a:off x="5791200" y="838200"/>
            <a:ext cx="3124200" cy="1447800"/>
          </a:xfrm>
          <a:prstGeom prst="rect">
            <a:avLst/>
          </a:prstGeom>
          <a:no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rgbClr val="FF0000"/>
              </a:buClr>
              <a:buSzPct val="100000"/>
              <a:buFont typeface="Calibri"/>
              <a:buNone/>
            </a:pPr>
            <a:r>
              <a:rPr b="0" i="0" lang="en-US" sz="2400" u="none" cap="none" strike="noStrike">
                <a:solidFill>
                  <a:srgbClr val="FF0000"/>
                </a:solidFill>
                <a:latin typeface="Calibri"/>
                <a:ea typeface="Calibri"/>
                <a:cs typeface="Calibri"/>
                <a:sym typeface="Calibri"/>
              </a:rPr>
              <a:t>The Divine Right of Kings</a:t>
            </a:r>
            <a:endParaRPr b="0" i="0" sz="2400" u="none" cap="none" strike="noStrike">
              <a:solidFill>
                <a:srgbClr val="FF0000"/>
              </a:solidFill>
              <a:latin typeface="Calibri"/>
              <a:ea typeface="Calibri"/>
              <a:cs typeface="Calibri"/>
              <a:sym typeface="Calibri"/>
            </a:endParaRPr>
          </a:p>
        </p:txBody>
      </p:sp>
      <p:sp>
        <p:nvSpPr>
          <p:cNvPr id="251" name="Google Shape;251;p21"/>
          <p:cNvSpPr/>
          <p:nvPr/>
        </p:nvSpPr>
        <p:spPr>
          <a:xfrm>
            <a:off x="5105400" y="838200"/>
            <a:ext cx="609600" cy="1447800"/>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21"/>
          <p:cNvSpPr txBox="1"/>
          <p:nvPr/>
        </p:nvSpPr>
        <p:spPr>
          <a:xfrm>
            <a:off x="0" y="2667000"/>
            <a:ext cx="1600200" cy="1447800"/>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ctr">
              <a:lnSpc>
                <a:spcPct val="100000"/>
              </a:lnSpc>
              <a:spcBef>
                <a:spcPts val="0"/>
              </a:spcBef>
              <a:spcAft>
                <a:spcPts val="0"/>
              </a:spcAft>
              <a:buClr>
                <a:srgbClr val="FF0000"/>
              </a:buClr>
              <a:buSzPct val="100000"/>
              <a:buFont typeface="Calibri"/>
              <a:buNone/>
            </a:pPr>
            <a:r>
              <a:rPr b="0" i="0" lang="en-US" sz="2400" u="none" cap="none" strike="noStrike">
                <a:solidFill>
                  <a:srgbClr val="FF0000"/>
                </a:solidFill>
                <a:latin typeface="Calibri"/>
                <a:ea typeface="Calibri"/>
                <a:cs typeface="Calibri"/>
                <a:sym typeface="Calibri"/>
              </a:rPr>
              <a:t>The </a:t>
            </a:r>
            <a:r>
              <a:rPr lang="en-US" sz="2400">
                <a:solidFill>
                  <a:srgbClr val="FF0000"/>
                </a:solidFill>
                <a:latin typeface="Calibri"/>
                <a:ea typeface="Calibri"/>
                <a:cs typeface="Calibri"/>
                <a:sym typeface="Calibri"/>
              </a:rPr>
              <a:t>Moral Imperative of Democracy</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0" y="274638"/>
            <a:ext cx="9144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Definition of the Democratic Moral Imperative</a:t>
            </a:r>
            <a:endParaRPr/>
          </a:p>
        </p:txBody>
      </p:sp>
      <p:sp>
        <p:nvSpPr>
          <p:cNvPr id="258" name="Google Shape;258;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 government possesses paramount power given to it by the people through voter affirmation often tainted by sophistry to redistribute wealth, correct and manipulate the free market, protect the weak against the mighty, and thus to obtain equal and by some lights fair enjoyment of “life, liberty and the pursuit of happiness” under the aegis of the government.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0" y="1447800"/>
            <a:ext cx="9144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How did this incomplete transformation </a:t>
            </a:r>
            <a:br>
              <a:rPr lang="en-US"/>
            </a:br>
            <a:r>
              <a:rPr lang="en-US"/>
              <a:t>toward the Democratic Moral Imperative occur?</a:t>
            </a:r>
            <a:br>
              <a:rPr lang="en-US"/>
            </a:br>
            <a:endParaRPr/>
          </a:p>
        </p:txBody>
      </p:sp>
      <p:sp>
        <p:nvSpPr>
          <p:cNvPr id="264" name="Google Shape;264;p23"/>
          <p:cNvSpPr txBox="1"/>
          <p:nvPr>
            <p:ph idx="1" type="body"/>
          </p:nvPr>
        </p:nvSpPr>
        <p:spPr>
          <a:xfrm>
            <a:off x="457200" y="3352800"/>
            <a:ext cx="8229600" cy="27733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allpapersgallery.net/d/1519203-1/Billiard-423-9.jpg" id="265" name="Google Shape;265;p23"/>
          <p:cNvPicPr preferRelativeResize="0"/>
          <p:nvPr/>
        </p:nvPicPr>
        <p:blipFill rotWithShape="1">
          <a:blip r:embed="rId3">
            <a:alphaModFix/>
          </a:blip>
          <a:srcRect b="0" l="0" r="0" t="0"/>
          <a:stretch/>
        </p:blipFill>
        <p:spPr>
          <a:xfrm>
            <a:off x="2362200" y="2895600"/>
            <a:ext cx="4686300" cy="3514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en-US">
                <a:solidFill>
                  <a:srgbClr val="FF0000"/>
                </a:solidFill>
              </a:rPr>
              <a:t>Not</a:t>
            </a:r>
            <a:r>
              <a:rPr lang="en-US"/>
              <a:t> the United States Constitution</a:t>
            </a:r>
            <a:endParaRPr/>
          </a:p>
        </p:txBody>
      </p:sp>
      <p:sp>
        <p:nvSpPr>
          <p:cNvPr id="271" name="Google Shape;271;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redarrow.preservingthetorch.com/wp-content/uploads/2010/09/US-Constitution1.jpg" id="272" name="Google Shape;272;p24"/>
          <p:cNvPicPr preferRelativeResize="0"/>
          <p:nvPr/>
        </p:nvPicPr>
        <p:blipFill rotWithShape="1">
          <a:blip r:embed="rId3">
            <a:alphaModFix/>
          </a:blip>
          <a:srcRect b="0" l="0" r="0" t="0"/>
          <a:stretch/>
        </p:blipFill>
        <p:spPr>
          <a:xfrm>
            <a:off x="2057400" y="1219200"/>
            <a:ext cx="4572000" cy="5381625"/>
          </a:xfrm>
          <a:prstGeom prst="rect">
            <a:avLst/>
          </a:prstGeom>
          <a:noFill/>
          <a:ln>
            <a:noFill/>
          </a:ln>
        </p:spPr>
      </p:pic>
      <p:sp>
        <p:nvSpPr>
          <p:cNvPr id="273" name="Google Shape;273;p24"/>
          <p:cNvSpPr txBox="1"/>
          <p:nvPr/>
        </p:nvSpPr>
        <p:spPr>
          <a:xfrm>
            <a:off x="6781800" y="1295400"/>
            <a:ext cx="2057400"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Aggregation of government power to become the arbiter of life, liberty and pursuit of happiness came largely outside constitutional parameters. Moreover, the constitution guarantees a republican form of government, not a democratic form.</a:t>
            </a:r>
            <a:endParaRPr sz="20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Constitution Amendments</a:t>
            </a:r>
            <a:endParaRPr/>
          </a:p>
        </p:txBody>
      </p:sp>
      <p:sp>
        <p:nvSpPr>
          <p:cNvPr id="279" name="Google Shape;279;p25"/>
          <p:cNvSpPr txBox="1"/>
          <p:nvPr>
            <p:ph idx="1" type="body"/>
          </p:nvPr>
        </p:nvSpPr>
        <p:spPr>
          <a:xfrm>
            <a:off x="228600" y="1676400"/>
            <a:ext cx="87630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22 restricted government power</a:t>
            </a:r>
            <a:endParaRPr/>
          </a:p>
          <a:p>
            <a:pPr indent="-342900" lvl="0" marL="342900" rtl="0" algn="l">
              <a:spcBef>
                <a:spcPts val="640"/>
              </a:spcBef>
              <a:spcAft>
                <a:spcPts val="0"/>
              </a:spcAft>
              <a:buClr>
                <a:schemeClr val="dk1"/>
              </a:buClr>
              <a:buSzPts val="3200"/>
              <a:buChar char="•"/>
            </a:pPr>
            <a:r>
              <a:rPr lang="en-US"/>
              <a:t>4 broadened electorate and enhanced democracy</a:t>
            </a:r>
            <a:endParaRPr/>
          </a:p>
          <a:p>
            <a:pPr indent="-342900" lvl="0" marL="342900" rtl="0" algn="l">
              <a:spcBef>
                <a:spcPts val="640"/>
              </a:spcBef>
              <a:spcAft>
                <a:spcPts val="0"/>
              </a:spcAft>
              <a:buClr>
                <a:schemeClr val="dk1"/>
              </a:buClr>
              <a:buSzPts val="3200"/>
              <a:buChar char="•"/>
            </a:pPr>
            <a:r>
              <a:rPr lang="en-US"/>
              <a:t>2 increased government power (1 repealed)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1. Executive Leadership</a:t>
            </a:r>
            <a:endParaRPr/>
          </a:p>
        </p:txBody>
      </p:sp>
      <p:sp>
        <p:nvSpPr>
          <p:cNvPr id="285" name="Google Shape;285;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91" name="Google Shape;29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upload.wikimedia.org/wikipedia/commons/thumb/1/19/President_Theodore_Roosevelt%2C_1904.jpg/220px-President_Theodore_Roosevelt%2C_1904.jpg" id="292" name="Google Shape;292;p27">
            <a:hlinkClick r:id="rId3"/>
          </p:cNvPr>
          <p:cNvPicPr preferRelativeResize="0"/>
          <p:nvPr/>
        </p:nvPicPr>
        <p:blipFill rotWithShape="1">
          <a:blip r:embed="rId4">
            <a:alphaModFix/>
          </a:blip>
          <a:srcRect b="0" l="0" r="0" t="0"/>
          <a:stretch/>
        </p:blipFill>
        <p:spPr>
          <a:xfrm>
            <a:off x="1143000" y="228600"/>
            <a:ext cx="2095500" cy="2762251"/>
          </a:xfrm>
          <a:prstGeom prst="rect">
            <a:avLst/>
          </a:prstGeom>
          <a:noFill/>
          <a:ln>
            <a:noFill/>
          </a:ln>
        </p:spPr>
      </p:pic>
      <p:sp>
        <p:nvSpPr>
          <p:cNvPr id="293" name="Google Shape;293;p27"/>
          <p:cNvSpPr txBox="1"/>
          <p:nvPr/>
        </p:nvSpPr>
        <p:spPr>
          <a:xfrm>
            <a:off x="1143000" y="3048000"/>
            <a:ext cx="20602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Theodore Roosevelt</a:t>
            </a:r>
            <a:endParaRPr sz="1800">
              <a:solidFill>
                <a:schemeClr val="dk1"/>
              </a:solidFill>
              <a:latin typeface="Calibri"/>
              <a:ea typeface="Calibri"/>
              <a:cs typeface="Calibri"/>
              <a:sym typeface="Calibri"/>
            </a:endParaRPr>
          </a:p>
        </p:txBody>
      </p:sp>
      <p:pic>
        <p:nvPicPr>
          <p:cNvPr descr="http://upload.wikimedia.org/wikipedia/commons/thumb/b/b8/FDR_in_1933.jpg/220px-FDR_in_1933.jpg" id="294" name="Google Shape;294;p27">
            <a:hlinkClick r:id="rId5"/>
          </p:cNvPr>
          <p:cNvPicPr preferRelativeResize="0"/>
          <p:nvPr/>
        </p:nvPicPr>
        <p:blipFill rotWithShape="1">
          <a:blip r:embed="rId6">
            <a:alphaModFix/>
          </a:blip>
          <a:srcRect b="0" l="0" r="0" t="0"/>
          <a:stretch/>
        </p:blipFill>
        <p:spPr>
          <a:xfrm>
            <a:off x="3733800" y="1981200"/>
            <a:ext cx="2095500" cy="2466975"/>
          </a:xfrm>
          <a:prstGeom prst="rect">
            <a:avLst/>
          </a:prstGeom>
          <a:noFill/>
          <a:ln>
            <a:noFill/>
          </a:ln>
        </p:spPr>
      </p:pic>
      <p:sp>
        <p:nvSpPr>
          <p:cNvPr id="295" name="Google Shape;295;p27"/>
          <p:cNvSpPr txBox="1"/>
          <p:nvPr/>
        </p:nvSpPr>
        <p:spPr>
          <a:xfrm>
            <a:off x="3810000" y="4495800"/>
            <a:ext cx="18982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Franklin Roosevelt</a:t>
            </a:r>
            <a:endParaRPr sz="1800">
              <a:solidFill>
                <a:schemeClr val="dk1"/>
              </a:solidFill>
              <a:latin typeface="Calibri"/>
              <a:ea typeface="Calibri"/>
              <a:cs typeface="Calibri"/>
              <a:sym typeface="Calibri"/>
            </a:endParaRPr>
          </a:p>
        </p:txBody>
      </p:sp>
      <p:pic>
        <p:nvPicPr>
          <p:cNvPr descr="http://upload.wikimedia.org/wikipedia/commons/thumb/c/c3/37_Lyndon_Johnson_3x4.jpg/220px-37_Lyndon_Johnson_3x4.jpg" id="296" name="Google Shape;296;p27">
            <a:hlinkClick r:id="rId7"/>
          </p:cNvPr>
          <p:cNvPicPr preferRelativeResize="0"/>
          <p:nvPr/>
        </p:nvPicPr>
        <p:blipFill rotWithShape="1">
          <a:blip r:embed="rId8">
            <a:alphaModFix/>
          </a:blip>
          <a:srcRect b="0" l="0" r="0" t="0"/>
          <a:stretch/>
        </p:blipFill>
        <p:spPr>
          <a:xfrm>
            <a:off x="6324600" y="3200400"/>
            <a:ext cx="2095500" cy="2790825"/>
          </a:xfrm>
          <a:prstGeom prst="rect">
            <a:avLst/>
          </a:prstGeom>
          <a:noFill/>
          <a:ln>
            <a:noFill/>
          </a:ln>
        </p:spPr>
      </p:pic>
      <p:sp>
        <p:nvSpPr>
          <p:cNvPr id="297" name="Google Shape;297;p27"/>
          <p:cNvSpPr txBox="1"/>
          <p:nvPr/>
        </p:nvSpPr>
        <p:spPr>
          <a:xfrm>
            <a:off x="6629400" y="6019800"/>
            <a:ext cx="16713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Lyndon johnson</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03" name="Google Shape;303;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homepage.mac.com/oldtownman/ww1/images/bismarck.jpg" id="304" name="Google Shape;304;p28"/>
          <p:cNvPicPr preferRelativeResize="0"/>
          <p:nvPr/>
        </p:nvPicPr>
        <p:blipFill rotWithShape="1">
          <a:blip r:embed="rId3">
            <a:alphaModFix/>
          </a:blip>
          <a:srcRect b="0" l="0" r="0" t="0"/>
          <a:stretch/>
        </p:blipFill>
        <p:spPr>
          <a:xfrm>
            <a:off x="2362200" y="304800"/>
            <a:ext cx="3933825" cy="5381625"/>
          </a:xfrm>
          <a:prstGeom prst="rect">
            <a:avLst/>
          </a:prstGeom>
          <a:noFill/>
          <a:ln>
            <a:noFill/>
          </a:ln>
        </p:spPr>
      </p:pic>
      <p:sp>
        <p:nvSpPr>
          <p:cNvPr id="305" name="Google Shape;305;p28"/>
          <p:cNvSpPr txBox="1"/>
          <p:nvPr/>
        </p:nvSpPr>
        <p:spPr>
          <a:xfrm>
            <a:off x="3352800" y="5943600"/>
            <a:ext cx="1900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Otto von Bismarck</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Purpose of the Presentation</a:t>
            </a:r>
            <a:endParaRPr/>
          </a:p>
        </p:txBody>
      </p:sp>
      <p:sp>
        <p:nvSpPr>
          <p:cNvPr id="102" name="Google Shape;102;p2"/>
          <p:cNvSpPr txBox="1"/>
          <p:nvPr>
            <p:ph idx="1" type="body"/>
          </p:nvPr>
        </p:nvSpPr>
        <p:spPr>
          <a:xfrm>
            <a:off x="457200" y="11430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To discuss some of the problems that bedeviled the American healthcare System:</a:t>
            </a:r>
            <a:endParaRPr/>
          </a:p>
          <a:p>
            <a:pPr indent="-342900" lvl="0" marL="342900" rtl="0" algn="l">
              <a:spcBef>
                <a:spcPts val="640"/>
              </a:spcBef>
              <a:spcAft>
                <a:spcPts val="0"/>
              </a:spcAft>
              <a:buClr>
                <a:schemeClr val="dk1"/>
              </a:buClr>
              <a:buSzPts val="3200"/>
              <a:buChar char="•"/>
            </a:pPr>
            <a:r>
              <a:rPr lang="en-US"/>
              <a:t>Why these problems exist?</a:t>
            </a:r>
            <a:endParaRPr/>
          </a:p>
          <a:p>
            <a:pPr indent="-342900" lvl="0" marL="342900" rtl="0" algn="l">
              <a:spcBef>
                <a:spcPts val="640"/>
              </a:spcBef>
              <a:spcAft>
                <a:spcPts val="0"/>
              </a:spcAft>
              <a:buClr>
                <a:schemeClr val="dk1"/>
              </a:buClr>
              <a:buSzPts val="3200"/>
              <a:buChar char="•"/>
            </a:pPr>
            <a:r>
              <a:rPr lang="en-US"/>
              <a:t>What  could be done in way of improvement?</a:t>
            </a:r>
            <a:endParaRPr/>
          </a:p>
        </p:txBody>
      </p:sp>
      <p:pic>
        <p:nvPicPr>
          <p:cNvPr descr="http://us.123rf.com/400wm/400/400/dirkercken/dirkercken1012/dirkercken101200016/8363722-problem-solution-road-sign-blue-background.jpg" id="103" name="Google Shape;103;p2"/>
          <p:cNvPicPr preferRelativeResize="0"/>
          <p:nvPr/>
        </p:nvPicPr>
        <p:blipFill rotWithShape="1">
          <a:blip r:embed="rId3">
            <a:alphaModFix/>
          </a:blip>
          <a:srcRect b="0" l="0" r="0" t="0"/>
          <a:stretch/>
        </p:blipFill>
        <p:spPr>
          <a:xfrm>
            <a:off x="2819400" y="3581400"/>
            <a:ext cx="3533775" cy="290457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2. Bureaucratic fiat via federal register</a:t>
            </a:r>
            <a:endParaRPr/>
          </a:p>
        </p:txBody>
      </p:sp>
      <p:sp>
        <p:nvSpPr>
          <p:cNvPr id="311" name="Google Shape;311;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lparchive.org/Civilization-4/Update%2020/3-bureaucracy.jpg" id="312" name="Google Shape;312;p29"/>
          <p:cNvPicPr preferRelativeResize="0"/>
          <p:nvPr/>
        </p:nvPicPr>
        <p:blipFill rotWithShape="1">
          <a:blip r:embed="rId3">
            <a:alphaModFix/>
          </a:blip>
          <a:srcRect b="0" l="0" r="0" t="0"/>
          <a:stretch/>
        </p:blipFill>
        <p:spPr>
          <a:xfrm>
            <a:off x="2286000" y="1600200"/>
            <a:ext cx="4648200" cy="45157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0"/>
          <p:cNvSpPr txBox="1"/>
          <p:nvPr>
            <p:ph type="title"/>
          </p:nvPr>
        </p:nvSpPr>
        <p:spPr>
          <a:xfrm>
            <a:off x="457200" y="9906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3. Quasi-judicial ruling through government agencies such as the Food and Drug Administration</a:t>
            </a:r>
            <a:endParaRPr/>
          </a:p>
        </p:txBody>
      </p:sp>
      <p:sp>
        <p:nvSpPr>
          <p:cNvPr id="318" name="Google Shape;318;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topnews.in/files/FDA_1.jpg" id="319" name="Google Shape;319;p30"/>
          <p:cNvPicPr preferRelativeResize="0"/>
          <p:nvPr/>
        </p:nvPicPr>
        <p:blipFill rotWithShape="1">
          <a:blip r:embed="rId3">
            <a:alphaModFix/>
          </a:blip>
          <a:srcRect b="0" l="0" r="0" t="0"/>
          <a:stretch/>
        </p:blipFill>
        <p:spPr>
          <a:xfrm>
            <a:off x="2590800" y="2667000"/>
            <a:ext cx="3933825" cy="3781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457200" y="914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4. Ruling by quasi-government agencies such as the Joint Commission for Accreditation of Healthcare Organizations</a:t>
            </a:r>
            <a:endParaRPr/>
          </a:p>
        </p:txBody>
      </p:sp>
      <p:sp>
        <p:nvSpPr>
          <p:cNvPr id="325" name="Google Shape;325;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ctmc.org/Portals/7/images/jcaho%20seal.jpg" id="326" name="Google Shape;326;p31"/>
          <p:cNvPicPr preferRelativeResize="0"/>
          <p:nvPr/>
        </p:nvPicPr>
        <p:blipFill rotWithShape="1">
          <a:blip r:embed="rId3">
            <a:alphaModFix/>
          </a:blip>
          <a:srcRect b="0" l="0" r="0" t="0"/>
          <a:stretch/>
        </p:blipFill>
        <p:spPr>
          <a:xfrm>
            <a:off x="2819400" y="2895600"/>
            <a:ext cx="3505200" cy="3505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5. The General American Legal Process</a:t>
            </a:r>
            <a:endParaRPr/>
          </a:p>
        </p:txBody>
      </p:sp>
      <p:sp>
        <p:nvSpPr>
          <p:cNvPr id="332" name="Google Shape;332;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onlinelegaltips.com/images/Due-Process-Of-Law-Under-International-Criminal-Court.jpg" id="333" name="Google Shape;333;p32"/>
          <p:cNvPicPr preferRelativeResize="0"/>
          <p:nvPr/>
        </p:nvPicPr>
        <p:blipFill rotWithShape="1">
          <a:blip r:embed="rId3">
            <a:alphaModFix/>
          </a:blip>
          <a:srcRect b="0" l="0" r="0" t="0"/>
          <a:stretch/>
        </p:blipFill>
        <p:spPr>
          <a:xfrm>
            <a:off x="2667000" y="2286000"/>
            <a:ext cx="3686175" cy="2952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No more Inns of Court</a:t>
            </a:r>
            <a:endParaRPr/>
          </a:p>
        </p:txBody>
      </p:sp>
      <p:sp>
        <p:nvSpPr>
          <p:cNvPr id="339" name="Google Shape;339;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blindgossip.com/wp-content/uploads/2011/07/british-judge.jpg" id="340" name="Google Shape;340;p33"/>
          <p:cNvPicPr preferRelativeResize="0"/>
          <p:nvPr/>
        </p:nvPicPr>
        <p:blipFill rotWithShape="1">
          <a:blip r:embed="rId3">
            <a:alphaModFix/>
          </a:blip>
          <a:srcRect b="0" l="0" r="0" t="0"/>
          <a:stretch/>
        </p:blipFill>
        <p:spPr>
          <a:xfrm>
            <a:off x="1981200" y="1524000"/>
            <a:ext cx="5029200" cy="462686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4"/>
          <p:cNvSpPr txBox="1"/>
          <p:nvPr>
            <p:ph type="title"/>
          </p:nvPr>
        </p:nvSpPr>
        <p:spPr>
          <a:xfrm>
            <a:off x="0" y="0"/>
            <a:ext cx="91440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Calibri"/>
              <a:buNone/>
            </a:pPr>
            <a:r>
              <a:rPr lang="en-US" sz="4000"/>
              <a:t>A Different American View</a:t>
            </a:r>
            <a:endParaRPr sz="4000"/>
          </a:p>
        </p:txBody>
      </p:sp>
      <p:sp>
        <p:nvSpPr>
          <p:cNvPr id="346" name="Google Shape;346;p34"/>
          <p:cNvSpPr txBox="1"/>
          <p:nvPr>
            <p:ph idx="1" type="body"/>
          </p:nvPr>
        </p:nvSpPr>
        <p:spPr>
          <a:xfrm>
            <a:off x="457200" y="838200"/>
            <a:ext cx="8229600" cy="6019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rPr lang="en-US"/>
              <a:t>A)Democratization of the Bar/Massive expansion of the </a:t>
            </a:r>
            <a:r>
              <a:rPr lang="en-US">
                <a:solidFill>
                  <a:srgbClr val="FF0000"/>
                </a:solidFill>
              </a:rPr>
              <a:t>tort</a:t>
            </a:r>
            <a:r>
              <a:rPr lang="en-US"/>
              <a:t> system</a:t>
            </a:r>
            <a:endParaRPr/>
          </a:p>
          <a:p>
            <a:pPr indent="-342900" lvl="0" marL="342900" rtl="0" algn="l">
              <a:spcBef>
                <a:spcPts val="640"/>
              </a:spcBef>
              <a:spcAft>
                <a:spcPts val="0"/>
              </a:spcAft>
              <a:buClr>
                <a:srgbClr val="FF0000"/>
              </a:buClr>
              <a:buSzPts val="3200"/>
              <a:buChar char="•"/>
            </a:pPr>
            <a:r>
              <a:rPr lang="en-US">
                <a:solidFill>
                  <a:srgbClr val="FF0000"/>
                </a:solidFill>
              </a:rPr>
              <a:t>Jury</a:t>
            </a:r>
            <a:r>
              <a:rPr lang="en-US"/>
              <a:t> trials (7</a:t>
            </a:r>
            <a:r>
              <a:rPr baseline="30000" lang="en-US"/>
              <a:t>th</a:t>
            </a:r>
            <a:r>
              <a:rPr lang="en-US"/>
              <a:t> Amendment 1791)</a:t>
            </a:r>
            <a:endParaRPr/>
          </a:p>
          <a:p>
            <a:pPr indent="-342900" lvl="0" marL="342900" rtl="0" algn="l">
              <a:spcBef>
                <a:spcPts val="640"/>
              </a:spcBef>
              <a:spcAft>
                <a:spcPts val="0"/>
              </a:spcAft>
              <a:buClr>
                <a:schemeClr val="dk1"/>
              </a:buClr>
              <a:buSzPts val="3200"/>
              <a:buChar char="•"/>
            </a:pPr>
            <a:r>
              <a:rPr lang="en-US"/>
              <a:t>Juries extended to </a:t>
            </a:r>
            <a:r>
              <a:rPr lang="en-US">
                <a:solidFill>
                  <a:srgbClr val="FF0000"/>
                </a:solidFill>
              </a:rPr>
              <a:t>non-property owners</a:t>
            </a:r>
            <a:endParaRPr/>
          </a:p>
          <a:p>
            <a:pPr indent="-342900" lvl="0" marL="342900" rtl="0" algn="l">
              <a:spcBef>
                <a:spcPts val="640"/>
              </a:spcBef>
              <a:spcAft>
                <a:spcPts val="0"/>
              </a:spcAft>
              <a:buClr>
                <a:schemeClr val="dk1"/>
              </a:buClr>
              <a:buSzPts val="3200"/>
              <a:buChar char="•"/>
            </a:pPr>
            <a:r>
              <a:rPr lang="en-US"/>
              <a:t>Popularly </a:t>
            </a:r>
            <a:r>
              <a:rPr lang="en-US">
                <a:solidFill>
                  <a:srgbClr val="FF0000"/>
                </a:solidFill>
              </a:rPr>
              <a:t>elected judges</a:t>
            </a:r>
            <a:endParaRPr/>
          </a:p>
          <a:p>
            <a:pPr indent="-342900" lvl="0" marL="342900" rtl="0" algn="l">
              <a:spcBef>
                <a:spcPts val="640"/>
              </a:spcBef>
              <a:spcAft>
                <a:spcPts val="0"/>
              </a:spcAft>
              <a:buClr>
                <a:schemeClr val="dk1"/>
              </a:buClr>
              <a:buSzPts val="3200"/>
              <a:buChar char="•"/>
            </a:pPr>
            <a:r>
              <a:rPr lang="en-US"/>
              <a:t>Less restrictive entrance to the </a:t>
            </a:r>
            <a:r>
              <a:rPr lang="en-US">
                <a:solidFill>
                  <a:srgbClr val="FF0000"/>
                </a:solidFill>
              </a:rPr>
              <a:t>Bar</a:t>
            </a:r>
            <a:endParaRPr/>
          </a:p>
          <a:p>
            <a:pPr indent="-342900" lvl="0" marL="342900" rtl="0" algn="l">
              <a:spcBef>
                <a:spcPts val="640"/>
              </a:spcBef>
              <a:spcAft>
                <a:spcPts val="0"/>
              </a:spcAft>
              <a:buClr>
                <a:srgbClr val="FF0000"/>
              </a:buClr>
              <a:buSzPts val="3200"/>
              <a:buChar char="•"/>
            </a:pPr>
            <a:r>
              <a:rPr lang="en-US">
                <a:solidFill>
                  <a:srgbClr val="FF0000"/>
                </a:solidFill>
              </a:rPr>
              <a:t>Standard of care </a:t>
            </a:r>
            <a:r>
              <a:rPr lang="en-US"/>
              <a:t>1846</a:t>
            </a:r>
            <a:endParaRPr/>
          </a:p>
          <a:p>
            <a:pPr indent="-342900" lvl="0" marL="342900" rtl="0" algn="l">
              <a:spcBef>
                <a:spcPts val="640"/>
              </a:spcBef>
              <a:spcAft>
                <a:spcPts val="0"/>
              </a:spcAft>
              <a:buClr>
                <a:schemeClr val="dk1"/>
              </a:buClr>
              <a:buSzPts val="3200"/>
              <a:buChar char="•"/>
            </a:pPr>
            <a:r>
              <a:rPr lang="en-US"/>
              <a:t>Wide malpractice litigation </a:t>
            </a:r>
            <a:r>
              <a:rPr lang="en-US">
                <a:solidFill>
                  <a:srgbClr val="FF0000"/>
                </a:solidFill>
              </a:rPr>
              <a:t>advertisement</a:t>
            </a:r>
            <a:endParaRPr/>
          </a:p>
          <a:p>
            <a:pPr indent="-342900" lvl="0" marL="342900" rtl="0" algn="l">
              <a:spcBef>
                <a:spcPts val="640"/>
              </a:spcBef>
              <a:spcAft>
                <a:spcPts val="0"/>
              </a:spcAft>
              <a:buClr>
                <a:schemeClr val="dk1"/>
              </a:buClr>
              <a:buSzPts val="3200"/>
              <a:buChar char="•"/>
            </a:pPr>
            <a:r>
              <a:rPr lang="en-US"/>
              <a:t>Splitting malpractice remedies with </a:t>
            </a:r>
            <a:r>
              <a:rPr lang="en-US">
                <a:solidFill>
                  <a:srgbClr val="FF0000"/>
                </a:solidFill>
              </a:rPr>
              <a:t>plaintiffs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 Results</a:t>
            </a:r>
            <a:endParaRPr/>
          </a:p>
        </p:txBody>
      </p:sp>
      <p:sp>
        <p:nvSpPr>
          <p:cNvPr id="352" name="Google Shape;352;p35"/>
          <p:cNvSpPr txBox="1"/>
          <p:nvPr>
            <p:ph idx="1" type="body"/>
          </p:nvPr>
        </p:nvSpPr>
        <p:spPr>
          <a:xfrm>
            <a:off x="457200" y="11430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Decrease in property rights</a:t>
            </a:r>
            <a:endParaRPr/>
          </a:p>
          <a:p>
            <a:pPr indent="-342900" lvl="0" marL="342900" rtl="0" algn="l">
              <a:spcBef>
                <a:spcPts val="640"/>
              </a:spcBef>
              <a:spcAft>
                <a:spcPts val="0"/>
              </a:spcAft>
              <a:buClr>
                <a:schemeClr val="dk1"/>
              </a:buClr>
              <a:buSzPts val="3200"/>
              <a:buChar char="•"/>
            </a:pPr>
            <a:r>
              <a:rPr lang="en-US"/>
              <a:t>Increase in contractual duty, real or implied</a:t>
            </a:r>
            <a:endParaRPr/>
          </a:p>
          <a:p>
            <a:pPr indent="-342900" lvl="0" marL="342900" rtl="0" algn="l">
              <a:spcBef>
                <a:spcPts val="640"/>
              </a:spcBef>
              <a:spcAft>
                <a:spcPts val="0"/>
              </a:spcAft>
              <a:buClr>
                <a:schemeClr val="dk1"/>
              </a:buClr>
              <a:buSzPts val="3200"/>
              <a:buChar char="•"/>
            </a:pPr>
            <a:r>
              <a:rPr lang="en-US"/>
              <a:t>Increase in </a:t>
            </a:r>
            <a:r>
              <a:rPr i="1" lang="en-US"/>
              <a:t>wergild</a:t>
            </a:r>
            <a:endParaRPr/>
          </a:p>
          <a:p>
            <a:pPr indent="-139700" lvl="0" marL="342900" rtl="0" algn="l">
              <a:spcBef>
                <a:spcPts val="640"/>
              </a:spcBef>
              <a:spcAft>
                <a:spcPts val="0"/>
              </a:spcAft>
              <a:buClr>
                <a:schemeClr val="dk1"/>
              </a:buClr>
              <a:buSzPts val="3200"/>
              <a:buNone/>
            </a:pPr>
            <a:r>
              <a:t/>
            </a:r>
            <a:endParaRPr/>
          </a:p>
        </p:txBody>
      </p:sp>
      <p:pic>
        <p:nvPicPr>
          <p:cNvPr descr="http://upload.wikimedia.org/wikipedia/commons/d/d2/Auckland_Skyscraper.jpg" id="353" name="Google Shape;353;p35"/>
          <p:cNvPicPr preferRelativeResize="0"/>
          <p:nvPr/>
        </p:nvPicPr>
        <p:blipFill rotWithShape="1">
          <a:blip r:embed="rId3">
            <a:alphaModFix/>
          </a:blip>
          <a:srcRect b="0" l="0" r="0" t="0"/>
          <a:stretch/>
        </p:blipFill>
        <p:spPr>
          <a:xfrm>
            <a:off x="0" y="3200400"/>
            <a:ext cx="4873728" cy="3657600"/>
          </a:xfrm>
          <a:prstGeom prst="rect">
            <a:avLst/>
          </a:prstGeom>
          <a:noFill/>
          <a:ln>
            <a:noFill/>
          </a:ln>
        </p:spPr>
      </p:pic>
      <p:pic>
        <p:nvPicPr>
          <p:cNvPr descr="http://thepainpane.com/wp-content/uploads/2011/01/foot-pain-top-of-foot.jpg" id="354" name="Google Shape;354;p35"/>
          <p:cNvPicPr preferRelativeResize="0"/>
          <p:nvPr/>
        </p:nvPicPr>
        <p:blipFill rotWithShape="1">
          <a:blip r:embed="rId4">
            <a:alphaModFix/>
          </a:blip>
          <a:srcRect b="0" l="0" r="0" t="0"/>
          <a:stretch/>
        </p:blipFill>
        <p:spPr>
          <a:xfrm>
            <a:off x="6324600" y="4724400"/>
            <a:ext cx="2335329" cy="1752600"/>
          </a:xfrm>
          <a:prstGeom prst="rect">
            <a:avLst/>
          </a:prstGeom>
          <a:noFill/>
          <a:ln>
            <a:noFill/>
          </a:ln>
        </p:spPr>
      </p:pic>
      <p:sp>
        <p:nvSpPr>
          <p:cNvPr id="355" name="Google Shape;355;p35"/>
          <p:cNvSpPr txBox="1"/>
          <p:nvPr/>
        </p:nvSpPr>
        <p:spPr>
          <a:xfrm>
            <a:off x="5029200" y="4267200"/>
            <a:ext cx="1143000"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0">
                <a:solidFill>
                  <a:schemeClr val="dk1"/>
                </a:solidFill>
                <a:latin typeface="Calibri"/>
                <a:ea typeface="Calibri"/>
                <a:cs typeface="Calibri"/>
                <a:sym typeface="Calibri"/>
              </a:rPr>
              <a:t>=</a:t>
            </a:r>
            <a:endParaRPr sz="150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lang="en-US" sz="3600"/>
              <a:t>Amendment 7 - Trial by Jury in Civil Cases</a:t>
            </a:r>
            <a:endParaRPr sz="3600"/>
          </a:p>
        </p:txBody>
      </p:sp>
      <p:sp>
        <p:nvSpPr>
          <p:cNvPr id="361" name="Google Shape;361;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In Suits at common law, where the value in controversy shall exceed twenty dollars, the right of trial by jury </a:t>
            </a:r>
            <a:r>
              <a:rPr lang="en-US">
                <a:solidFill>
                  <a:srgbClr val="FF0000"/>
                </a:solidFill>
              </a:rPr>
              <a:t>shall be preserved</a:t>
            </a:r>
            <a:r>
              <a:rPr lang="en-US"/>
              <a:t>, and no fact tried by a jury, shall be otherwise re-examined in any Court of the United States, than according to the rules of the common law.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7"/>
          <p:cNvSpPr txBox="1"/>
          <p:nvPr>
            <p:ph type="title"/>
          </p:nvPr>
        </p:nvSpPr>
        <p:spPr>
          <a:xfrm>
            <a:off x="457200" y="914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But Still A Central Philosophical Dispute on the Role of Government</a:t>
            </a:r>
            <a:endParaRPr/>
          </a:p>
        </p:txBody>
      </p:sp>
      <p:sp>
        <p:nvSpPr>
          <p:cNvPr id="367" name="Google Shape;367;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8"/>
          <p:cNvSpPr txBox="1"/>
          <p:nvPr>
            <p:ph type="title"/>
          </p:nvPr>
        </p:nvSpPr>
        <p:spPr>
          <a:xfrm>
            <a:off x="457200" y="0"/>
            <a:ext cx="82296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Plato’s Republic.</a:t>
            </a:r>
            <a:endParaRPr/>
          </a:p>
        </p:txBody>
      </p:sp>
      <p:sp>
        <p:nvSpPr>
          <p:cNvPr id="373" name="Google Shape;373;p38"/>
          <p:cNvSpPr txBox="1"/>
          <p:nvPr>
            <p:ph idx="1" type="body"/>
          </p:nvPr>
        </p:nvSpPr>
        <p:spPr>
          <a:xfrm>
            <a:off x="0" y="1066800"/>
            <a:ext cx="8153400" cy="55626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i="1" lang="en-US"/>
              <a:t>Oligarchy: A goverment resting on evaluation of property, in which the rich have power, and the poor man is deprived of it.</a:t>
            </a:r>
            <a:endParaRPr/>
          </a:p>
          <a:p>
            <a:pPr indent="-342900" lvl="0" marL="342900" rtl="0" algn="l">
              <a:spcBef>
                <a:spcPts val="544"/>
              </a:spcBef>
              <a:spcAft>
                <a:spcPts val="0"/>
              </a:spcAft>
              <a:buClr>
                <a:schemeClr val="dk1"/>
              </a:buClr>
              <a:buSzPct val="100000"/>
              <a:buChar char="•"/>
            </a:pPr>
            <a:r>
              <a:rPr i="1" lang="en-US"/>
              <a:t>Democracy is an agreeably anarchic form of society, with plenty of variety, which treats all men as equal, whether they are equal or not.</a:t>
            </a:r>
            <a:endParaRPr/>
          </a:p>
          <a:p>
            <a:pPr indent="-342900" lvl="0" marL="342900" rtl="0" algn="l">
              <a:spcBef>
                <a:spcPts val="544"/>
              </a:spcBef>
              <a:spcAft>
                <a:spcPts val="0"/>
              </a:spcAft>
              <a:buClr>
                <a:srgbClr val="FF0000"/>
              </a:buClr>
              <a:buSzPct val="100000"/>
              <a:buChar char="•"/>
            </a:pPr>
            <a:r>
              <a:rPr i="1" lang="en-US">
                <a:solidFill>
                  <a:srgbClr val="FF0000"/>
                </a:solidFill>
              </a:rPr>
              <a:t>Democracy passes into despotism.</a:t>
            </a:r>
            <a:endParaRPr/>
          </a:p>
          <a:p>
            <a:pPr indent="-342900" lvl="0" marL="342900" rtl="0" algn="l">
              <a:spcBef>
                <a:spcPts val="544"/>
              </a:spcBef>
              <a:spcAft>
                <a:spcPts val="0"/>
              </a:spcAft>
              <a:buClr>
                <a:schemeClr val="dk1"/>
              </a:buClr>
              <a:buSzPct val="100000"/>
              <a:buChar char="•"/>
            </a:pPr>
            <a:r>
              <a:rPr i="1" lang="en-US"/>
              <a:t>The people have always some champion whom they set over them and nurse into greatness.... This and no other </a:t>
            </a:r>
            <a:r>
              <a:rPr i="1" lang="en-US">
                <a:solidFill>
                  <a:srgbClr val="FF0000"/>
                </a:solidFill>
              </a:rPr>
              <a:t>is the root from which a tyrant springs; when he first appears he is a protector.“</a:t>
            </a:r>
            <a:endParaRPr/>
          </a:p>
          <a:p>
            <a:pPr indent="-342900" lvl="0" marL="342900" rtl="0" algn="l">
              <a:spcBef>
                <a:spcPts val="544"/>
              </a:spcBef>
              <a:spcAft>
                <a:spcPts val="0"/>
              </a:spcAft>
              <a:buClr>
                <a:schemeClr val="dk1"/>
              </a:buClr>
              <a:buSzPct val="100000"/>
              <a:buChar char="•"/>
            </a:pPr>
            <a:r>
              <a:rPr i="1" lang="en-US"/>
              <a:t>At first, in the early days of his power, [the tyrant] is full of smiles . . . [but later] he is always stirring up some war or other, in order that the people may require a leader.</a:t>
            </a:r>
            <a:endParaRPr/>
          </a:p>
        </p:txBody>
      </p:sp>
      <p:pic>
        <p:nvPicPr>
          <p:cNvPr descr="http://img.freebase.com/api/trans/image_thumb/wikipedia/images/commons_id/430429?maxheight=510&amp;mode=fit&amp;maxwidth=510" id="374" name="Google Shape;374;p38"/>
          <p:cNvPicPr preferRelativeResize="0"/>
          <p:nvPr/>
        </p:nvPicPr>
        <p:blipFill rotWithShape="1">
          <a:blip r:embed="rId3">
            <a:alphaModFix/>
          </a:blip>
          <a:srcRect b="0" l="0" r="0" t="0"/>
          <a:stretch/>
        </p:blipFill>
        <p:spPr>
          <a:xfrm>
            <a:off x="7772400" y="1"/>
            <a:ext cx="1371600" cy="19250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1219200" y="381000"/>
            <a:ext cx="6705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Erica One"/>
              <a:buNone/>
            </a:pPr>
            <a:br>
              <a:rPr lang="en-US">
                <a:latin typeface="Erica One"/>
                <a:ea typeface="Erica One"/>
                <a:cs typeface="Erica One"/>
                <a:sym typeface="Erica One"/>
              </a:rPr>
            </a:br>
            <a:br>
              <a:rPr lang="en-US">
                <a:latin typeface="Erica One"/>
                <a:ea typeface="Erica One"/>
                <a:cs typeface="Erica One"/>
                <a:sym typeface="Erica One"/>
              </a:rPr>
            </a:br>
            <a:r>
              <a:rPr lang="en-US">
                <a:latin typeface="Erica One"/>
                <a:ea typeface="Erica One"/>
                <a:cs typeface="Erica One"/>
                <a:sym typeface="Erica One"/>
              </a:rPr>
              <a:t>U.S. Healthcare Crisis</a:t>
            </a:r>
            <a:endParaRPr>
              <a:latin typeface="Erica One"/>
              <a:ea typeface="Erica One"/>
              <a:cs typeface="Erica One"/>
              <a:sym typeface="Erica One"/>
            </a:endParaRPr>
          </a:p>
        </p:txBody>
      </p:sp>
      <p:pic>
        <p:nvPicPr>
          <p:cNvPr descr="http://newshour.s3.amazonaws.com/photos/2010/03/17/97760389_blog_main_horizontal.jpg" id="109" name="Google Shape;109;p3"/>
          <p:cNvPicPr preferRelativeResize="0"/>
          <p:nvPr/>
        </p:nvPicPr>
        <p:blipFill rotWithShape="1">
          <a:blip r:embed="rId3">
            <a:alphaModFix/>
          </a:blip>
          <a:srcRect b="0" l="0" r="0" t="0"/>
          <a:stretch/>
        </p:blipFill>
        <p:spPr>
          <a:xfrm>
            <a:off x="4724400" y="2133600"/>
            <a:ext cx="4038599" cy="2776537"/>
          </a:xfrm>
          <a:prstGeom prst="rect">
            <a:avLst/>
          </a:prstGeom>
          <a:noFill/>
          <a:ln>
            <a:noFill/>
          </a:ln>
        </p:spPr>
      </p:pic>
      <p:sp>
        <p:nvSpPr>
          <p:cNvPr id="110" name="Google Shape;110;p3"/>
          <p:cNvSpPr txBox="1"/>
          <p:nvPr/>
        </p:nvSpPr>
        <p:spPr>
          <a:xfrm>
            <a:off x="4572000" y="5029200"/>
            <a:ext cx="4267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People demonstrate against the health care reform bill last year in Washington. Photo by Jewel Samad/AFP/Getty Images.</a:t>
            </a:r>
            <a:endParaRPr sz="1800">
              <a:solidFill>
                <a:schemeClr val="dk1"/>
              </a:solidFill>
              <a:latin typeface="Calibri"/>
              <a:ea typeface="Calibri"/>
              <a:cs typeface="Calibri"/>
              <a:sym typeface="Calibri"/>
            </a:endParaRPr>
          </a:p>
        </p:txBody>
      </p:sp>
      <p:pic>
        <p:nvPicPr>
          <p:cNvPr descr="http://news.feetintwoworlds.org/wp-content/uploads/2010/02/12-Health-Care-01.jpg" id="111" name="Google Shape;111;p3"/>
          <p:cNvPicPr preferRelativeResize="0"/>
          <p:nvPr/>
        </p:nvPicPr>
        <p:blipFill rotWithShape="1">
          <a:blip r:embed="rId4">
            <a:alphaModFix/>
          </a:blip>
          <a:srcRect b="0" l="0" r="0" t="0"/>
          <a:stretch/>
        </p:blipFill>
        <p:spPr>
          <a:xfrm>
            <a:off x="152400" y="2133600"/>
            <a:ext cx="4286250" cy="2771776"/>
          </a:xfrm>
          <a:prstGeom prst="rect">
            <a:avLst/>
          </a:prstGeom>
          <a:noFill/>
          <a:ln>
            <a:noFill/>
          </a:ln>
        </p:spPr>
      </p:pic>
      <p:sp>
        <p:nvSpPr>
          <p:cNvPr id="112" name="Google Shape;112;p3"/>
          <p:cNvSpPr txBox="1"/>
          <p:nvPr/>
        </p:nvSpPr>
        <p:spPr>
          <a:xfrm>
            <a:off x="304801" y="5181600"/>
            <a:ext cx="4114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Health care reform supporters in Minnesota. (Photo: AFL-CIO/Flickr).</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9"/>
          <p:cNvSpPr txBox="1"/>
          <p:nvPr>
            <p:ph type="title"/>
          </p:nvPr>
        </p:nvSpPr>
        <p:spPr>
          <a:xfrm>
            <a:off x="457200" y="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Different but Similar</a:t>
            </a:r>
            <a:endParaRPr/>
          </a:p>
        </p:txBody>
      </p:sp>
      <p:sp>
        <p:nvSpPr>
          <p:cNvPr id="380" name="Google Shape;380;p39"/>
          <p:cNvSpPr/>
          <p:nvPr/>
        </p:nvSpPr>
        <p:spPr>
          <a:xfrm>
            <a:off x="533400" y="1371600"/>
            <a:ext cx="8229600" cy="45259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FF0000"/>
              </a:buClr>
              <a:buSzPts val="1800"/>
              <a:buFont typeface="Calibri"/>
              <a:buChar char="•"/>
            </a:pPr>
            <a:r>
              <a:rPr b="0" i="0" lang="en-US" sz="1800" u="none" cap="none" strike="noStrike">
                <a:solidFill>
                  <a:srgbClr val="FF0000"/>
                </a:solidFill>
                <a:latin typeface="Calibri"/>
                <a:ea typeface="Calibri"/>
                <a:cs typeface="Calibri"/>
                <a:sym typeface="Calibri"/>
              </a:rPr>
              <a:t>Democratic</a:t>
            </a:r>
            <a:r>
              <a:rPr b="0" i="0" lang="en-US" sz="1800" u="none" cap="none" strike="noStrike">
                <a:solidFill>
                  <a:schemeClr val="dk1"/>
                </a:solidFill>
                <a:latin typeface="Calibri"/>
                <a:ea typeface="Calibri"/>
                <a:cs typeface="Calibri"/>
                <a:sym typeface="Calibri"/>
              </a:rPr>
              <a:t> Imperative</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Divine Right of </a:t>
            </a:r>
            <a:r>
              <a:rPr b="0" i="0" lang="en-US" sz="1800" u="none" cap="none" strike="noStrike">
                <a:solidFill>
                  <a:srgbClr val="FF0000"/>
                </a:solidFill>
                <a:latin typeface="Calibri"/>
                <a:ea typeface="Calibri"/>
                <a:cs typeface="Calibri"/>
                <a:sym typeface="Calibri"/>
              </a:rPr>
              <a:t>Kings</a:t>
            </a:r>
            <a:endParaRPr b="0" i="0" sz="1800" u="none" cap="none" strike="noStrike">
              <a:solidFill>
                <a:srgbClr val="FF0000"/>
              </a:solidFill>
              <a:latin typeface="Calibri"/>
              <a:ea typeface="Calibri"/>
              <a:cs typeface="Calibri"/>
              <a:sym typeface="Calibri"/>
            </a:endParaRPr>
          </a:p>
        </p:txBody>
      </p:sp>
      <p:sp>
        <p:nvSpPr>
          <p:cNvPr id="381" name="Google Shape;381;p39"/>
          <p:cNvSpPr txBox="1"/>
          <p:nvPr/>
        </p:nvSpPr>
        <p:spPr>
          <a:xfrm>
            <a:off x="6172200" y="5562600"/>
            <a:ext cx="28033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Kingship is quite corruptible</a:t>
            </a:r>
            <a:endParaRPr sz="1800">
              <a:solidFill>
                <a:schemeClr val="dk1"/>
              </a:solidFill>
              <a:latin typeface="Calibri"/>
              <a:ea typeface="Calibri"/>
              <a:cs typeface="Calibri"/>
              <a:sym typeface="Calibri"/>
            </a:endParaRPr>
          </a:p>
        </p:txBody>
      </p:sp>
      <p:sp>
        <p:nvSpPr>
          <p:cNvPr id="382" name="Google Shape;382;p39"/>
          <p:cNvSpPr txBox="1"/>
          <p:nvPr/>
        </p:nvSpPr>
        <p:spPr>
          <a:xfrm>
            <a:off x="228600" y="5486400"/>
            <a:ext cx="4191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Lord Acton: “</a:t>
            </a:r>
            <a:r>
              <a:rPr b="1" lang="en-US" sz="1800">
                <a:solidFill>
                  <a:schemeClr val="dk1"/>
                </a:solidFill>
                <a:latin typeface="Calibri"/>
                <a:ea typeface="Calibri"/>
                <a:cs typeface="Calibri"/>
                <a:sym typeface="Calibri"/>
              </a:rPr>
              <a:t>Power tends to corrupt, and absolute power corrupts absolutely.</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83" name="Google Shape;383;p39"/>
          <p:cNvSpPr txBox="1"/>
          <p:nvPr/>
        </p:nvSpPr>
        <p:spPr>
          <a:xfrm>
            <a:off x="6335218" y="1295400"/>
            <a:ext cx="234711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The will of</a:t>
            </a:r>
            <a:endParaRPr/>
          </a:p>
          <a:p>
            <a:pPr indent="0" lvl="3" marL="1371600" marR="0" rtl="0" algn="l">
              <a:spcBef>
                <a:spcPts val="0"/>
              </a:spcBef>
              <a:spcAft>
                <a:spcPts val="0"/>
              </a:spcAft>
              <a:buNone/>
            </a:pPr>
            <a:r>
              <a:rPr b="0" i="0" lang="en-US" sz="3600" u="none" cap="none" strike="noStrike">
                <a:solidFill>
                  <a:srgbClr val="FF0000"/>
                </a:solidFill>
                <a:latin typeface="Calibri"/>
                <a:ea typeface="Calibri"/>
                <a:cs typeface="Calibri"/>
                <a:sym typeface="Calibri"/>
              </a:rPr>
              <a:t>God</a:t>
            </a:r>
            <a:endParaRPr b="0" i="0" sz="3600" u="none" cap="none" strike="noStrike">
              <a:solidFill>
                <a:srgbClr val="FF0000"/>
              </a:solidFill>
              <a:latin typeface="Calibri"/>
              <a:ea typeface="Calibri"/>
              <a:cs typeface="Calibri"/>
              <a:sym typeface="Calibri"/>
            </a:endParaRPr>
          </a:p>
        </p:txBody>
      </p:sp>
      <p:sp>
        <p:nvSpPr>
          <p:cNvPr id="384" name="Google Shape;384;p39"/>
          <p:cNvSpPr txBox="1"/>
          <p:nvPr/>
        </p:nvSpPr>
        <p:spPr>
          <a:xfrm>
            <a:off x="0" y="1219200"/>
            <a:ext cx="285046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The will of the</a:t>
            </a:r>
            <a:endParaRPr/>
          </a:p>
          <a:p>
            <a:pPr indent="0" lvl="3" marL="1371600" marR="0" rtl="0" algn="l">
              <a:spcBef>
                <a:spcPts val="0"/>
              </a:spcBef>
              <a:spcAft>
                <a:spcPts val="0"/>
              </a:spcAft>
              <a:buNone/>
            </a:pPr>
            <a:r>
              <a:rPr b="0" i="0" lang="en-US" sz="3600" u="none" cap="none" strike="noStrike">
                <a:solidFill>
                  <a:srgbClr val="FF0000"/>
                </a:solidFill>
                <a:latin typeface="Calibri"/>
                <a:ea typeface="Calibri"/>
                <a:cs typeface="Calibri"/>
                <a:sym typeface="Calibri"/>
              </a:rPr>
              <a:t>People</a:t>
            </a:r>
            <a:endParaRPr b="0" i="0" sz="3600" u="none" cap="none" strike="noStrike">
              <a:solidFill>
                <a:srgbClr val="FF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0"/>
          <p:cNvSpPr txBox="1"/>
          <p:nvPr>
            <p:ph type="title"/>
          </p:nvPr>
        </p:nvSpPr>
        <p:spPr>
          <a:xfrm>
            <a:off x="304800" y="228600"/>
            <a:ext cx="84582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t>Great duality stills exists in the role of the government in an individual’s life</a:t>
            </a:r>
            <a:endParaRPr sz="3600"/>
          </a:p>
        </p:txBody>
      </p:sp>
      <p:sp>
        <p:nvSpPr>
          <p:cNvPr id="390" name="Google Shape;390;p40"/>
          <p:cNvSpPr/>
          <p:nvPr/>
        </p:nvSpPr>
        <p:spPr>
          <a:xfrm>
            <a:off x="457200" y="1600200"/>
            <a:ext cx="8229600" cy="45259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1" i="1" lang="en-US" sz="1800" u="none" cap="none" strike="noStrike">
                <a:solidFill>
                  <a:schemeClr val="dk1"/>
                </a:solidFill>
                <a:latin typeface="Calibri"/>
                <a:ea typeface="Calibri"/>
                <a:cs typeface="Calibri"/>
                <a:sym typeface="Calibri"/>
              </a:rPr>
              <a:t>The Leviathan </a:t>
            </a:r>
            <a:r>
              <a:rPr b="0" i="0" lang="en-US" sz="1800" u="none" cap="none" strike="noStrike">
                <a:solidFill>
                  <a:schemeClr val="dk1"/>
                </a:solidFill>
                <a:latin typeface="Calibri"/>
                <a:ea typeface="Calibri"/>
                <a:cs typeface="Calibri"/>
                <a:sym typeface="Calibri"/>
              </a:rPr>
              <a:t>by Thomas Hobbes 1651</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1" i="1" lang="en-US" sz="1800" u="none" cap="none" strike="noStrike">
                <a:solidFill>
                  <a:schemeClr val="dk1"/>
                </a:solidFill>
                <a:latin typeface="Calibri"/>
                <a:ea typeface="Calibri"/>
                <a:cs typeface="Calibri"/>
                <a:sym typeface="Calibri"/>
              </a:rPr>
              <a:t>The Pilgrim's Progress from This World to That Which Is to Come</a:t>
            </a:r>
            <a:r>
              <a:rPr b="0" i="0" lang="en-US" sz="1800" u="none" cap="none" strike="noStrike">
                <a:solidFill>
                  <a:schemeClr val="dk1"/>
                </a:solidFill>
                <a:latin typeface="Calibri"/>
                <a:ea typeface="Calibri"/>
                <a:cs typeface="Calibri"/>
                <a:sym typeface="Calibri"/>
              </a:rPr>
              <a:t> by John Bunyan 1678</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Two Opposing Ideologies</a:t>
            </a:r>
            <a:endParaRPr/>
          </a:p>
        </p:txBody>
      </p:sp>
      <p:pic>
        <p:nvPicPr>
          <p:cNvPr descr="http://upload.wikimedia.org/wikipedia/commons/thumb/0/0a/AdamSmith.jpg/200px-AdamSmith.jpg" id="396" name="Google Shape;396;p41">
            <a:hlinkClick r:id="rId3"/>
          </p:cNvPr>
          <p:cNvPicPr preferRelativeResize="0"/>
          <p:nvPr/>
        </p:nvPicPr>
        <p:blipFill rotWithShape="1">
          <a:blip r:embed="rId4">
            <a:alphaModFix/>
          </a:blip>
          <a:srcRect b="6039" l="0" r="0" t="0"/>
          <a:stretch/>
        </p:blipFill>
        <p:spPr>
          <a:xfrm>
            <a:off x="2590800" y="2819400"/>
            <a:ext cx="1905000" cy="2667000"/>
          </a:xfrm>
          <a:prstGeom prst="rect">
            <a:avLst/>
          </a:prstGeom>
          <a:noFill/>
          <a:ln>
            <a:noFill/>
          </a:ln>
        </p:spPr>
      </p:pic>
      <p:sp>
        <p:nvSpPr>
          <p:cNvPr id="397" name="Google Shape;397;p41"/>
          <p:cNvSpPr txBox="1"/>
          <p:nvPr/>
        </p:nvSpPr>
        <p:spPr>
          <a:xfrm>
            <a:off x="551891" y="5867400"/>
            <a:ext cx="439415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The Wealth of Nations, 1776, By Adam Smith</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“The invisible hand”</a:t>
            </a:r>
            <a:endParaRPr/>
          </a:p>
        </p:txBody>
      </p:sp>
      <p:pic>
        <p:nvPicPr>
          <p:cNvPr descr="Marx color2.jpg" id="398" name="Google Shape;398;p41">
            <a:hlinkClick r:id="rId5"/>
          </p:cNvPr>
          <p:cNvPicPr preferRelativeResize="0"/>
          <p:nvPr/>
        </p:nvPicPr>
        <p:blipFill rotWithShape="1">
          <a:blip r:embed="rId6">
            <a:alphaModFix/>
          </a:blip>
          <a:srcRect b="0" l="0" r="0" t="0"/>
          <a:stretch/>
        </p:blipFill>
        <p:spPr>
          <a:xfrm>
            <a:off x="6934200" y="2895600"/>
            <a:ext cx="1981200" cy="2539539"/>
          </a:xfrm>
          <a:prstGeom prst="rect">
            <a:avLst/>
          </a:prstGeom>
          <a:noFill/>
          <a:ln>
            <a:noFill/>
          </a:ln>
        </p:spPr>
      </p:pic>
      <p:sp>
        <p:nvSpPr>
          <p:cNvPr id="399" name="Google Shape;399;p41"/>
          <p:cNvSpPr txBox="1"/>
          <p:nvPr/>
        </p:nvSpPr>
        <p:spPr>
          <a:xfrm>
            <a:off x="5715000" y="5867400"/>
            <a:ext cx="31125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Das Kapital, 1867, by Karl Marx</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“The labor theory of value”</a:t>
            </a:r>
            <a:endParaRPr/>
          </a:p>
        </p:txBody>
      </p:sp>
      <p:pic>
        <p:nvPicPr>
          <p:cNvPr descr="Kapital titel bd1.png" id="400" name="Google Shape;400;p41">
            <a:hlinkClick r:id="rId7"/>
          </p:cNvPr>
          <p:cNvPicPr preferRelativeResize="0"/>
          <p:nvPr/>
        </p:nvPicPr>
        <p:blipFill rotWithShape="1">
          <a:blip r:embed="rId8">
            <a:alphaModFix/>
          </a:blip>
          <a:srcRect b="0" l="0" r="0" t="0"/>
          <a:stretch/>
        </p:blipFill>
        <p:spPr>
          <a:xfrm>
            <a:off x="4953000" y="2743200"/>
            <a:ext cx="1933575" cy="2835911"/>
          </a:xfrm>
          <a:prstGeom prst="rect">
            <a:avLst/>
          </a:prstGeom>
          <a:noFill/>
          <a:ln>
            <a:noFill/>
          </a:ln>
        </p:spPr>
      </p:pic>
      <p:pic>
        <p:nvPicPr>
          <p:cNvPr descr="Wealth of Nations.jpg" id="401" name="Google Shape;401;p41">
            <a:hlinkClick r:id="rId9"/>
          </p:cNvPr>
          <p:cNvPicPr preferRelativeResize="0"/>
          <p:nvPr/>
        </p:nvPicPr>
        <p:blipFill rotWithShape="1">
          <a:blip r:embed="rId10">
            <a:alphaModFix/>
          </a:blip>
          <a:srcRect b="0" l="0" r="0" t="0"/>
          <a:stretch/>
        </p:blipFill>
        <p:spPr>
          <a:xfrm>
            <a:off x="228600" y="2743200"/>
            <a:ext cx="2362200" cy="2822829"/>
          </a:xfrm>
          <a:prstGeom prst="rect">
            <a:avLst/>
          </a:prstGeom>
          <a:noFill/>
          <a:ln>
            <a:noFill/>
          </a:ln>
        </p:spPr>
      </p:pic>
      <p:sp>
        <p:nvSpPr>
          <p:cNvPr id="402" name="Google Shape;402;p41"/>
          <p:cNvSpPr/>
          <p:nvPr/>
        </p:nvSpPr>
        <p:spPr>
          <a:xfrm>
            <a:off x="3048000" y="1066800"/>
            <a:ext cx="3352800" cy="1676401"/>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0" lvl="1" marL="114300" rtl="0" algn="l">
              <a:lnSpc>
                <a:spcPct val="75000"/>
              </a:lnSpc>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a:p>
            <a:pPr indent="0" lvl="1" marL="114300" marR="0" rtl="0" algn="l">
              <a:lnSpc>
                <a:spcPct val="75000"/>
              </a:lnSpc>
              <a:spcBef>
                <a:spcPts val="18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Two Opposing Concepts</a:t>
            </a:r>
            <a:endParaRPr/>
          </a:p>
        </p:txBody>
      </p:sp>
      <p:sp>
        <p:nvSpPr>
          <p:cNvPr id="408" name="Google Shape;408;p42"/>
          <p:cNvSpPr/>
          <p:nvPr/>
        </p:nvSpPr>
        <p:spPr>
          <a:xfrm>
            <a:off x="457200" y="1600200"/>
            <a:ext cx="8229600" cy="4525963"/>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0" i="1" lang="en-US" sz="1800" u="none" cap="none" strike="noStrike">
                <a:solidFill>
                  <a:schemeClr val="dk1"/>
                </a:solidFill>
                <a:latin typeface="Calibri"/>
                <a:ea typeface="Calibri"/>
                <a:cs typeface="Calibri"/>
                <a:sym typeface="Calibri"/>
              </a:rPr>
              <a:t>The government as the guarantor of natural rights</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0" i="1" lang="en-US" sz="1800" u="none" cap="none" strike="noStrike">
                <a:solidFill>
                  <a:schemeClr val="dk1"/>
                </a:solidFill>
                <a:latin typeface="Calibri"/>
                <a:ea typeface="Calibri"/>
                <a:cs typeface="Calibri"/>
                <a:sym typeface="Calibri"/>
              </a:rPr>
              <a:t>The government as the transgressor of natural rights</a:t>
            </a:r>
            <a:endParaRPr b="0" i="0" sz="1800" u="none" cap="none" strike="noStrike">
              <a:solidFill>
                <a:schemeClr val="dk1"/>
              </a:solidFill>
              <a:latin typeface="Calibri"/>
              <a:ea typeface="Calibri"/>
              <a:cs typeface="Calibri"/>
              <a:sym typeface="Calibri"/>
            </a:endParaRPr>
          </a:p>
        </p:txBody>
      </p:sp>
      <p:sp>
        <p:nvSpPr>
          <p:cNvPr id="409" name="Google Shape;409;p42"/>
          <p:cNvSpPr txBox="1"/>
          <p:nvPr/>
        </p:nvSpPr>
        <p:spPr>
          <a:xfrm>
            <a:off x="5334000" y="5867400"/>
            <a:ext cx="34815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1776 Declaration of Independence </a:t>
            </a:r>
            <a:endParaRPr sz="1800">
              <a:solidFill>
                <a:schemeClr val="dk1"/>
              </a:solidFill>
              <a:latin typeface="Calibri"/>
              <a:ea typeface="Calibri"/>
              <a:cs typeface="Calibri"/>
              <a:sym typeface="Calibri"/>
            </a:endParaRPr>
          </a:p>
        </p:txBody>
      </p:sp>
      <p:sp>
        <p:nvSpPr>
          <p:cNvPr id="410" name="Google Shape;410;p42"/>
          <p:cNvSpPr txBox="1"/>
          <p:nvPr/>
        </p:nvSpPr>
        <p:spPr>
          <a:xfrm>
            <a:off x="0" y="5867400"/>
            <a:ext cx="46892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2010 Patient Protection and Affordable Care Act</a:t>
            </a: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3"/>
          <p:cNvSpPr txBox="1"/>
          <p:nvPr>
            <p:ph type="title"/>
          </p:nvPr>
        </p:nvSpPr>
        <p:spPr>
          <a:xfrm>
            <a:off x="457200" y="304800"/>
            <a:ext cx="82296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lang="en-US" sz="2400"/>
              <a:t>The Government – The Enemy of Natural Rights</a:t>
            </a:r>
            <a:endParaRPr sz="2400"/>
          </a:p>
        </p:txBody>
      </p:sp>
      <p:sp>
        <p:nvSpPr>
          <p:cNvPr id="416" name="Google Shape;416;p43"/>
          <p:cNvSpPr txBox="1"/>
          <p:nvPr>
            <p:ph idx="1" type="body"/>
          </p:nvPr>
        </p:nvSpPr>
        <p:spPr>
          <a:xfrm>
            <a:off x="457200" y="1600200"/>
            <a:ext cx="41910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i="1" lang="en-US"/>
              <a:t>"Tarquin and Caesar had each his Brutus, Charles the First his Cromwell, and George the Third [here he was interrupted by cries of "Treason"] and George the Third may profit by their example! If this be treason, make the most of it.“ - </a:t>
            </a:r>
            <a:r>
              <a:rPr lang="en-US"/>
              <a:t>Patrick Henry 1765.</a:t>
            </a:r>
            <a:br>
              <a:rPr lang="en-US"/>
            </a:br>
            <a:endParaRPr/>
          </a:p>
          <a:p>
            <a:pPr indent="-170180" lvl="0" marL="342900" rtl="0" algn="l">
              <a:spcBef>
                <a:spcPts val="544"/>
              </a:spcBef>
              <a:spcAft>
                <a:spcPts val="0"/>
              </a:spcAft>
              <a:buClr>
                <a:schemeClr val="dk1"/>
              </a:buClr>
              <a:buSzPct val="100000"/>
              <a:buNone/>
            </a:pPr>
            <a:r>
              <a:t/>
            </a:r>
            <a:endParaRPr/>
          </a:p>
        </p:txBody>
      </p:sp>
      <p:pic>
        <p:nvPicPr>
          <p:cNvPr descr="File:Patrick Henry Rothermel.jpg" id="417" name="Google Shape;417;p43">
            <a:hlinkClick r:id="rId3"/>
          </p:cNvPr>
          <p:cNvPicPr preferRelativeResize="0"/>
          <p:nvPr/>
        </p:nvPicPr>
        <p:blipFill rotWithShape="1">
          <a:blip r:embed="rId4">
            <a:alphaModFix/>
          </a:blip>
          <a:srcRect b="0" l="0" r="0" t="0"/>
          <a:stretch/>
        </p:blipFill>
        <p:spPr>
          <a:xfrm>
            <a:off x="4953000" y="1447800"/>
            <a:ext cx="4007104" cy="5181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4"/>
          <p:cNvSpPr txBox="1"/>
          <p:nvPr>
            <p:ph idx="1" type="body"/>
          </p:nvPr>
        </p:nvSpPr>
        <p:spPr>
          <a:xfrm>
            <a:off x="457200" y="533400"/>
            <a:ext cx="8229600" cy="4144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 don't believe in a government that protects us from ourselves.</a:t>
            </a:r>
            <a:endParaRPr/>
          </a:p>
        </p:txBody>
      </p:sp>
      <p:pic>
        <p:nvPicPr>
          <p:cNvPr descr="http://www.tldm.org/News12/PresidentReagan.jpg" id="423" name="Google Shape;423;p44"/>
          <p:cNvPicPr preferRelativeResize="0"/>
          <p:nvPr/>
        </p:nvPicPr>
        <p:blipFill rotWithShape="1">
          <a:blip r:embed="rId3">
            <a:alphaModFix/>
          </a:blip>
          <a:srcRect b="0" l="0" r="0" t="0"/>
          <a:stretch/>
        </p:blipFill>
        <p:spPr>
          <a:xfrm>
            <a:off x="1752600" y="1840468"/>
            <a:ext cx="5715000" cy="4438650"/>
          </a:xfrm>
          <a:prstGeom prst="rect">
            <a:avLst/>
          </a:prstGeom>
          <a:noFill/>
          <a:ln>
            <a:noFill/>
          </a:ln>
        </p:spPr>
      </p:pic>
      <p:sp>
        <p:nvSpPr>
          <p:cNvPr id="424" name="Google Shape;424;p44"/>
          <p:cNvSpPr txBox="1"/>
          <p:nvPr/>
        </p:nvSpPr>
        <p:spPr>
          <a:xfrm>
            <a:off x="3429000" y="6324600"/>
            <a:ext cx="30326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President Ronald Reagan 1975</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5"/>
          <p:cNvSpPr txBox="1"/>
          <p:nvPr>
            <p:ph type="title"/>
          </p:nvPr>
        </p:nvSpPr>
        <p:spPr>
          <a:xfrm>
            <a:off x="3810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US" sz="2400"/>
              <a:t>The Government – The Enabler of Natural Rights</a:t>
            </a:r>
            <a:endParaRPr sz="2400"/>
          </a:p>
        </p:txBody>
      </p:sp>
      <p:sp>
        <p:nvSpPr>
          <p:cNvPr id="430" name="Google Shape;430;p45"/>
          <p:cNvSpPr txBox="1"/>
          <p:nvPr>
            <p:ph idx="1" type="body"/>
          </p:nvPr>
        </p:nvSpPr>
        <p:spPr>
          <a:xfrm>
            <a:off x="457200" y="1600200"/>
            <a:ext cx="43434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i="1" lang="en-US"/>
              <a:t>“If the people cannot trust their </a:t>
            </a:r>
            <a:r>
              <a:rPr i="1" lang="en-US">
                <a:solidFill>
                  <a:srgbClr val="FF0000"/>
                </a:solidFill>
              </a:rPr>
              <a:t>government</a:t>
            </a:r>
            <a:r>
              <a:rPr i="1" lang="en-US"/>
              <a:t> to do the job for which it exists - </a:t>
            </a:r>
            <a:r>
              <a:rPr i="1" lang="en-US">
                <a:solidFill>
                  <a:srgbClr val="FF0000"/>
                </a:solidFill>
              </a:rPr>
              <a:t>to protect them and to promote their common welfare </a:t>
            </a:r>
            <a:r>
              <a:rPr i="1" lang="en-US"/>
              <a:t>- all else is lost.”</a:t>
            </a:r>
            <a:endParaRPr i="1"/>
          </a:p>
        </p:txBody>
      </p:sp>
      <p:pic>
        <p:nvPicPr>
          <p:cNvPr descr="http://3.bp.blogspot.com/_flvBI2iuCqo/TMb-ZZhhAvI/AAAAAAAABIM/21Aj2ZWGygk/s1600/obama-official-photo.jpg" id="431" name="Google Shape;431;p45"/>
          <p:cNvPicPr preferRelativeResize="0"/>
          <p:nvPr/>
        </p:nvPicPr>
        <p:blipFill rotWithShape="1">
          <a:blip r:embed="rId3">
            <a:alphaModFix/>
          </a:blip>
          <a:srcRect b="0" l="0" r="0" t="0"/>
          <a:stretch/>
        </p:blipFill>
        <p:spPr>
          <a:xfrm>
            <a:off x="5181600" y="1371600"/>
            <a:ext cx="3491490" cy="4743450"/>
          </a:xfrm>
          <a:prstGeom prst="rect">
            <a:avLst/>
          </a:prstGeom>
          <a:noFill/>
          <a:ln>
            <a:noFill/>
          </a:ln>
        </p:spPr>
      </p:pic>
      <p:sp>
        <p:nvSpPr>
          <p:cNvPr id="432" name="Google Shape;432;p45"/>
          <p:cNvSpPr txBox="1"/>
          <p:nvPr/>
        </p:nvSpPr>
        <p:spPr>
          <a:xfrm>
            <a:off x="5410200" y="6248400"/>
            <a:ext cx="3048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President Barack Obama 2006</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The Pros of the Democratic Moral Imperative</a:t>
            </a:r>
            <a:endParaRPr/>
          </a:p>
        </p:txBody>
      </p:sp>
      <p:sp>
        <p:nvSpPr>
          <p:cNvPr id="438" name="Google Shape;438;p4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Promotes social </a:t>
            </a:r>
            <a:r>
              <a:rPr lang="en-US">
                <a:solidFill>
                  <a:srgbClr val="FF0000"/>
                </a:solidFill>
              </a:rPr>
              <a:t>stability</a:t>
            </a:r>
            <a:r>
              <a:rPr lang="en-US"/>
              <a:t> and at best generalized happiness</a:t>
            </a:r>
            <a:endParaRPr/>
          </a:p>
          <a:p>
            <a:pPr indent="-342900" lvl="0" marL="342900" rtl="0" algn="l">
              <a:spcBef>
                <a:spcPts val="640"/>
              </a:spcBef>
              <a:spcAft>
                <a:spcPts val="0"/>
              </a:spcAft>
              <a:buClr>
                <a:schemeClr val="dk1"/>
              </a:buClr>
              <a:buSzPts val="3200"/>
              <a:buChar char="•"/>
            </a:pPr>
            <a:r>
              <a:rPr lang="en-US"/>
              <a:t>Allows meritorious individuals a </a:t>
            </a:r>
            <a:r>
              <a:rPr lang="en-US">
                <a:solidFill>
                  <a:srgbClr val="FF0000"/>
                </a:solidFill>
              </a:rPr>
              <a:t>chance</a:t>
            </a:r>
            <a:r>
              <a:rPr lang="en-US"/>
              <a:t> at a useful life</a:t>
            </a:r>
            <a:endParaRPr/>
          </a:p>
          <a:p>
            <a:pPr indent="-342900" lvl="0" marL="342900" rtl="0" algn="l">
              <a:spcBef>
                <a:spcPts val="640"/>
              </a:spcBef>
              <a:spcAft>
                <a:spcPts val="0"/>
              </a:spcAft>
              <a:buClr>
                <a:schemeClr val="dk1"/>
              </a:buClr>
              <a:buSzPts val="3200"/>
              <a:buChar char="•"/>
            </a:pPr>
            <a:r>
              <a:rPr lang="en-US"/>
              <a:t>Comports with substantial </a:t>
            </a:r>
            <a:r>
              <a:rPr lang="en-US">
                <a:solidFill>
                  <a:srgbClr val="FF0000"/>
                </a:solidFill>
              </a:rPr>
              <a:t>ethical</a:t>
            </a:r>
            <a:r>
              <a:rPr lang="en-US"/>
              <a:t> and </a:t>
            </a:r>
            <a:r>
              <a:rPr lang="en-US">
                <a:solidFill>
                  <a:srgbClr val="FF0000"/>
                </a:solidFill>
              </a:rPr>
              <a:t>religious ideals</a:t>
            </a:r>
            <a:endParaRPr/>
          </a:p>
          <a:p>
            <a:pPr indent="-342900" lvl="0" marL="342900" rtl="0" algn="l">
              <a:spcBef>
                <a:spcPts val="640"/>
              </a:spcBef>
              <a:spcAft>
                <a:spcPts val="0"/>
              </a:spcAft>
              <a:buClr>
                <a:schemeClr val="dk1"/>
              </a:buClr>
              <a:buSzPts val="3200"/>
              <a:buChar char="•"/>
            </a:pPr>
            <a:r>
              <a:rPr lang="en-US"/>
              <a:t>Is a useful methodology to promote </a:t>
            </a:r>
            <a:r>
              <a:rPr lang="en-US">
                <a:solidFill>
                  <a:srgbClr val="FF0000"/>
                </a:solidFill>
              </a:rPr>
              <a:t>population mobilization </a:t>
            </a:r>
            <a:r>
              <a:rPr lang="en-US"/>
              <a:t>toward some great national goal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7"/>
          <p:cNvSpPr txBox="1"/>
          <p:nvPr>
            <p:ph type="title"/>
          </p:nvPr>
        </p:nvSpPr>
        <p:spPr>
          <a:xfrm>
            <a:off x="0" y="0"/>
            <a:ext cx="9144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But if the Evolutionary path is fully applied</a:t>
            </a:r>
            <a:endParaRPr/>
          </a:p>
        </p:txBody>
      </p:sp>
      <p:sp>
        <p:nvSpPr>
          <p:cNvPr id="444" name="Google Shape;444;p47"/>
          <p:cNvSpPr/>
          <p:nvPr/>
        </p:nvSpPr>
        <p:spPr>
          <a:xfrm>
            <a:off x="3705000" y="1219200"/>
            <a:ext cx="1734000" cy="9198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800">
                <a:solidFill>
                  <a:schemeClr val="lt1"/>
                </a:solidFill>
                <a:latin typeface="Calibri"/>
                <a:ea typeface="Calibri"/>
                <a:cs typeface="Calibri"/>
                <a:sym typeface="Calibri"/>
              </a:rPr>
              <a:t>Monarchy</a:t>
            </a:r>
            <a:endParaRPr sz="2800">
              <a:solidFill>
                <a:schemeClr val="lt1"/>
              </a:solidFill>
              <a:latin typeface="Calibri"/>
              <a:ea typeface="Calibri"/>
              <a:cs typeface="Calibri"/>
              <a:sym typeface="Calibri"/>
            </a:endParaRPr>
          </a:p>
        </p:txBody>
      </p:sp>
      <p:sp>
        <p:nvSpPr>
          <p:cNvPr id="445" name="Google Shape;445;p47"/>
          <p:cNvSpPr/>
          <p:nvPr/>
        </p:nvSpPr>
        <p:spPr>
          <a:xfrm rot="5400000">
            <a:off x="4434052" y="2242316"/>
            <a:ext cx="275896" cy="344870"/>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7"/>
          <p:cNvSpPr txBox="1"/>
          <p:nvPr/>
        </p:nvSpPr>
        <p:spPr>
          <a:xfrm>
            <a:off x="4485780" y="2276787"/>
            <a:ext cx="172435" cy="206922"/>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800">
              <a:solidFill>
                <a:schemeClr val="lt1"/>
              </a:solidFill>
              <a:latin typeface="Calibri"/>
              <a:ea typeface="Calibri"/>
              <a:cs typeface="Calibri"/>
              <a:sym typeface="Calibri"/>
            </a:endParaRPr>
          </a:p>
        </p:txBody>
      </p:sp>
      <p:sp>
        <p:nvSpPr>
          <p:cNvPr id="447" name="Google Shape;447;p47"/>
          <p:cNvSpPr/>
          <p:nvPr/>
        </p:nvSpPr>
        <p:spPr>
          <a:xfrm>
            <a:off x="3755250" y="2690650"/>
            <a:ext cx="1633500" cy="9198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800">
                <a:solidFill>
                  <a:schemeClr val="lt1"/>
                </a:solidFill>
                <a:latin typeface="Calibri"/>
                <a:ea typeface="Calibri"/>
                <a:cs typeface="Calibri"/>
                <a:sym typeface="Calibri"/>
              </a:rPr>
              <a:t>Republic</a:t>
            </a:r>
            <a:endParaRPr sz="2800">
              <a:solidFill>
                <a:schemeClr val="lt1"/>
              </a:solidFill>
              <a:latin typeface="Calibri"/>
              <a:ea typeface="Calibri"/>
              <a:cs typeface="Calibri"/>
              <a:sym typeface="Calibri"/>
            </a:endParaRPr>
          </a:p>
        </p:txBody>
      </p:sp>
      <p:sp>
        <p:nvSpPr>
          <p:cNvPr id="448" name="Google Shape;448;p47"/>
          <p:cNvSpPr/>
          <p:nvPr/>
        </p:nvSpPr>
        <p:spPr>
          <a:xfrm rot="5400000">
            <a:off x="4434052" y="3713763"/>
            <a:ext cx="275896" cy="344870"/>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7"/>
          <p:cNvSpPr txBox="1"/>
          <p:nvPr/>
        </p:nvSpPr>
        <p:spPr>
          <a:xfrm>
            <a:off x="4485780" y="3748237"/>
            <a:ext cx="172435" cy="206922"/>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800">
              <a:solidFill>
                <a:schemeClr val="lt1"/>
              </a:solidFill>
              <a:latin typeface="Calibri"/>
              <a:ea typeface="Calibri"/>
              <a:cs typeface="Calibri"/>
              <a:sym typeface="Calibri"/>
            </a:endParaRPr>
          </a:p>
        </p:txBody>
      </p:sp>
      <p:sp>
        <p:nvSpPr>
          <p:cNvPr id="450" name="Google Shape;450;p47"/>
          <p:cNvSpPr/>
          <p:nvPr/>
        </p:nvSpPr>
        <p:spPr>
          <a:xfrm>
            <a:off x="3730050" y="4162100"/>
            <a:ext cx="1683900" cy="9198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400">
                <a:solidFill>
                  <a:schemeClr val="lt1"/>
                </a:solidFill>
                <a:latin typeface="Calibri"/>
                <a:ea typeface="Calibri"/>
                <a:cs typeface="Calibri"/>
                <a:sym typeface="Calibri"/>
              </a:rPr>
              <a:t>Democracy</a:t>
            </a:r>
            <a:endParaRPr sz="2400">
              <a:solidFill>
                <a:schemeClr val="lt1"/>
              </a:solidFill>
              <a:latin typeface="Calibri"/>
              <a:ea typeface="Calibri"/>
              <a:cs typeface="Calibri"/>
              <a:sym typeface="Calibri"/>
            </a:endParaRPr>
          </a:p>
        </p:txBody>
      </p:sp>
      <p:sp>
        <p:nvSpPr>
          <p:cNvPr id="451" name="Google Shape;451;p47"/>
          <p:cNvSpPr/>
          <p:nvPr/>
        </p:nvSpPr>
        <p:spPr>
          <a:xfrm rot="5400000">
            <a:off x="4434052" y="5185210"/>
            <a:ext cx="275896" cy="344870"/>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7"/>
          <p:cNvSpPr txBox="1"/>
          <p:nvPr/>
        </p:nvSpPr>
        <p:spPr>
          <a:xfrm>
            <a:off x="4485780" y="5219687"/>
            <a:ext cx="172435" cy="206922"/>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800">
              <a:solidFill>
                <a:schemeClr val="lt1"/>
              </a:solidFill>
              <a:latin typeface="Calibri"/>
              <a:ea typeface="Calibri"/>
              <a:cs typeface="Calibri"/>
              <a:sym typeface="Calibri"/>
            </a:endParaRPr>
          </a:p>
        </p:txBody>
      </p:sp>
      <p:sp>
        <p:nvSpPr>
          <p:cNvPr id="453" name="Google Shape;453;p47"/>
          <p:cNvSpPr/>
          <p:nvPr/>
        </p:nvSpPr>
        <p:spPr>
          <a:xfrm>
            <a:off x="3578700" y="5564375"/>
            <a:ext cx="1986600" cy="9891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800">
                <a:solidFill>
                  <a:schemeClr val="lt1"/>
                </a:solidFill>
                <a:latin typeface="Calibri"/>
                <a:ea typeface="Calibri"/>
                <a:cs typeface="Calibri"/>
                <a:sym typeface="Calibri"/>
              </a:rPr>
              <a:t>Democratic Moral Imperative</a:t>
            </a:r>
            <a:endParaRPr sz="2800">
              <a:solidFill>
                <a:schemeClr val="lt1"/>
              </a:solidFill>
              <a:latin typeface="Calibri"/>
              <a:ea typeface="Calibri"/>
              <a:cs typeface="Calibri"/>
              <a:sym typeface="Calibri"/>
            </a:endParaRPr>
          </a:p>
        </p:txBody>
      </p:sp>
      <p:sp>
        <p:nvSpPr>
          <p:cNvPr id="454" name="Google Shape;454;p47"/>
          <p:cNvSpPr txBox="1"/>
          <p:nvPr/>
        </p:nvSpPr>
        <p:spPr>
          <a:xfrm>
            <a:off x="5410200" y="5105400"/>
            <a:ext cx="23802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 Checks and Balances</a:t>
            </a:r>
            <a:endParaRPr sz="1800">
              <a:solidFill>
                <a:srgbClr val="FF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8"/>
          <p:cNvSpPr txBox="1"/>
          <p:nvPr>
            <p:ph type="title"/>
          </p:nvPr>
        </p:nvSpPr>
        <p:spPr>
          <a:xfrm>
            <a:off x="0" y="0"/>
            <a:ext cx="9144000" cy="685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US" sz="3200"/>
              <a:t>The Journey Toward the Moral Democratic Imperative</a:t>
            </a:r>
            <a:endParaRPr sz="3200"/>
          </a:p>
        </p:txBody>
      </p:sp>
      <p:sp>
        <p:nvSpPr>
          <p:cNvPr id="460" name="Google Shape;460;p48"/>
          <p:cNvSpPr/>
          <p:nvPr/>
        </p:nvSpPr>
        <p:spPr>
          <a:xfrm>
            <a:off x="2948194" y="838200"/>
            <a:ext cx="3247612" cy="81348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000">
                <a:solidFill>
                  <a:schemeClr val="lt1"/>
                </a:solidFill>
                <a:latin typeface="Calibri"/>
                <a:ea typeface="Calibri"/>
                <a:cs typeface="Calibri"/>
                <a:sym typeface="Calibri"/>
              </a:rPr>
              <a:t>Limited electorate and free capitalist system</a:t>
            </a:r>
            <a:endParaRPr sz="2000">
              <a:solidFill>
                <a:schemeClr val="lt1"/>
              </a:solidFill>
              <a:latin typeface="Calibri"/>
              <a:ea typeface="Calibri"/>
              <a:cs typeface="Calibri"/>
              <a:sym typeface="Calibri"/>
            </a:endParaRPr>
          </a:p>
        </p:txBody>
      </p:sp>
      <p:sp>
        <p:nvSpPr>
          <p:cNvPr id="461" name="Google Shape;461;p48"/>
          <p:cNvSpPr/>
          <p:nvPr/>
        </p:nvSpPr>
        <p:spPr>
          <a:xfrm rot="5400000">
            <a:off x="4449977" y="1743203"/>
            <a:ext cx="244045" cy="305056"/>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8"/>
          <p:cNvSpPr txBox="1"/>
          <p:nvPr/>
        </p:nvSpPr>
        <p:spPr>
          <a:xfrm>
            <a:off x="4495734" y="1773705"/>
            <a:ext cx="152528" cy="183034"/>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000">
              <a:solidFill>
                <a:schemeClr val="lt1"/>
              </a:solidFill>
              <a:latin typeface="Calibri"/>
              <a:ea typeface="Calibri"/>
              <a:cs typeface="Calibri"/>
              <a:sym typeface="Calibri"/>
            </a:endParaRPr>
          </a:p>
        </p:txBody>
      </p:sp>
      <p:sp>
        <p:nvSpPr>
          <p:cNvPr id="463" name="Google Shape;463;p48"/>
          <p:cNvSpPr/>
          <p:nvPr/>
        </p:nvSpPr>
        <p:spPr>
          <a:xfrm>
            <a:off x="2948194" y="2139775"/>
            <a:ext cx="3247612" cy="81348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000">
                <a:solidFill>
                  <a:schemeClr val="lt1"/>
                </a:solidFill>
                <a:latin typeface="Calibri"/>
                <a:ea typeface="Calibri"/>
                <a:cs typeface="Calibri"/>
                <a:sym typeface="Calibri"/>
              </a:rPr>
              <a:t>Unlimited electorate with diminished property rights</a:t>
            </a:r>
            <a:endParaRPr sz="2000">
              <a:solidFill>
                <a:schemeClr val="lt1"/>
              </a:solidFill>
              <a:latin typeface="Calibri"/>
              <a:ea typeface="Calibri"/>
              <a:cs typeface="Calibri"/>
              <a:sym typeface="Calibri"/>
            </a:endParaRPr>
          </a:p>
        </p:txBody>
      </p:sp>
      <p:sp>
        <p:nvSpPr>
          <p:cNvPr id="464" name="Google Shape;464;p48"/>
          <p:cNvSpPr/>
          <p:nvPr/>
        </p:nvSpPr>
        <p:spPr>
          <a:xfrm rot="5400000">
            <a:off x="4449977" y="3044778"/>
            <a:ext cx="244045" cy="305056"/>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8"/>
          <p:cNvSpPr txBox="1"/>
          <p:nvPr/>
        </p:nvSpPr>
        <p:spPr>
          <a:xfrm>
            <a:off x="4495734" y="3075280"/>
            <a:ext cx="152528" cy="183034"/>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000">
              <a:solidFill>
                <a:schemeClr val="lt1"/>
              </a:solidFill>
              <a:latin typeface="Calibri"/>
              <a:ea typeface="Calibri"/>
              <a:cs typeface="Calibri"/>
              <a:sym typeface="Calibri"/>
            </a:endParaRPr>
          </a:p>
        </p:txBody>
      </p:sp>
      <p:sp>
        <p:nvSpPr>
          <p:cNvPr id="466" name="Google Shape;466;p48"/>
          <p:cNvSpPr/>
          <p:nvPr/>
        </p:nvSpPr>
        <p:spPr>
          <a:xfrm>
            <a:off x="2948194" y="3441350"/>
            <a:ext cx="3247612" cy="81348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000">
                <a:solidFill>
                  <a:schemeClr val="lt1"/>
                </a:solidFill>
                <a:latin typeface="Calibri"/>
                <a:ea typeface="Calibri"/>
                <a:cs typeface="Calibri"/>
                <a:sym typeface="Calibri"/>
              </a:rPr>
              <a:t>Government redistributing wealth for political support</a:t>
            </a:r>
            <a:endParaRPr sz="2000">
              <a:solidFill>
                <a:schemeClr val="lt1"/>
              </a:solidFill>
              <a:latin typeface="Calibri"/>
              <a:ea typeface="Calibri"/>
              <a:cs typeface="Calibri"/>
              <a:sym typeface="Calibri"/>
            </a:endParaRPr>
          </a:p>
        </p:txBody>
      </p:sp>
      <p:sp>
        <p:nvSpPr>
          <p:cNvPr id="467" name="Google Shape;467;p48"/>
          <p:cNvSpPr/>
          <p:nvPr/>
        </p:nvSpPr>
        <p:spPr>
          <a:xfrm rot="5400000">
            <a:off x="4449977" y="4346353"/>
            <a:ext cx="244045" cy="305056"/>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8"/>
          <p:cNvSpPr txBox="1"/>
          <p:nvPr/>
        </p:nvSpPr>
        <p:spPr>
          <a:xfrm>
            <a:off x="4495734" y="4376855"/>
            <a:ext cx="152528" cy="183034"/>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000">
              <a:solidFill>
                <a:schemeClr val="lt1"/>
              </a:solidFill>
              <a:latin typeface="Calibri"/>
              <a:ea typeface="Calibri"/>
              <a:cs typeface="Calibri"/>
              <a:sym typeface="Calibri"/>
            </a:endParaRPr>
          </a:p>
        </p:txBody>
      </p:sp>
      <p:sp>
        <p:nvSpPr>
          <p:cNvPr id="469" name="Google Shape;469;p48"/>
          <p:cNvSpPr/>
          <p:nvPr/>
        </p:nvSpPr>
        <p:spPr>
          <a:xfrm>
            <a:off x="2948194" y="4742925"/>
            <a:ext cx="3247612" cy="81348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000">
                <a:solidFill>
                  <a:schemeClr val="lt1"/>
                </a:solidFill>
                <a:latin typeface="Calibri"/>
                <a:ea typeface="Calibri"/>
                <a:cs typeface="Calibri"/>
                <a:sym typeface="Calibri"/>
              </a:rPr>
              <a:t>Government borrows from future revenues and places restrictions on the capitalist system not immediately evident</a:t>
            </a:r>
            <a:endParaRPr sz="2000">
              <a:solidFill>
                <a:schemeClr val="lt1"/>
              </a:solidFill>
              <a:latin typeface="Calibri"/>
              <a:ea typeface="Calibri"/>
              <a:cs typeface="Calibri"/>
              <a:sym typeface="Calibri"/>
            </a:endParaRPr>
          </a:p>
        </p:txBody>
      </p:sp>
      <p:sp>
        <p:nvSpPr>
          <p:cNvPr id="470" name="Google Shape;470;p48"/>
          <p:cNvSpPr/>
          <p:nvPr/>
        </p:nvSpPr>
        <p:spPr>
          <a:xfrm rot="5400000">
            <a:off x="4449977" y="5647928"/>
            <a:ext cx="244045" cy="305056"/>
          </a:xfrm>
          <a:prstGeom prst="rightArrow">
            <a:avLst>
              <a:gd fmla="val 50000" name="adj1"/>
              <a:gd fmla="val 50000" name="adj2"/>
            </a:avLst>
          </a:prstGeom>
          <a:solidFill>
            <a:srgbClr val="B1C0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8"/>
          <p:cNvSpPr txBox="1"/>
          <p:nvPr/>
        </p:nvSpPr>
        <p:spPr>
          <a:xfrm>
            <a:off x="4495734" y="5678430"/>
            <a:ext cx="152528" cy="183034"/>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2000">
              <a:solidFill>
                <a:schemeClr val="lt1"/>
              </a:solidFill>
              <a:latin typeface="Calibri"/>
              <a:ea typeface="Calibri"/>
              <a:cs typeface="Calibri"/>
              <a:sym typeface="Calibri"/>
            </a:endParaRPr>
          </a:p>
        </p:txBody>
      </p:sp>
      <p:sp>
        <p:nvSpPr>
          <p:cNvPr id="472" name="Google Shape;472;p48"/>
          <p:cNvSpPr/>
          <p:nvPr/>
        </p:nvSpPr>
        <p:spPr>
          <a:xfrm>
            <a:off x="2948194" y="6044500"/>
            <a:ext cx="3247612" cy="813486"/>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2000">
                <a:solidFill>
                  <a:schemeClr val="lt1"/>
                </a:solidFill>
                <a:latin typeface="Calibri"/>
                <a:ea typeface="Calibri"/>
                <a:cs typeface="Calibri"/>
                <a:sym typeface="Calibri"/>
              </a:rPr>
              <a:t>As burdens increase the capitalist system is unable to provide sufficient revenue to the government and society collapses</a:t>
            </a:r>
            <a:endParaRPr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t>Examples of Dysfunction of the American Healthcare System</a:t>
            </a:r>
            <a:endParaRPr sz="3600"/>
          </a:p>
        </p:txBody>
      </p:sp>
      <p:sp>
        <p:nvSpPr>
          <p:cNvPr id="118" name="Google Shape;118;p4"/>
          <p:cNvSpPr txBox="1"/>
          <p:nvPr>
            <p:ph idx="1" type="body"/>
          </p:nvPr>
        </p:nvSpPr>
        <p:spPr>
          <a:xfrm>
            <a:off x="228600" y="1295400"/>
            <a:ext cx="8686800" cy="54102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a:t>Physician </a:t>
            </a:r>
            <a:r>
              <a:rPr lang="en-US" u="sng">
                <a:solidFill>
                  <a:srgbClr val="FF0000"/>
                </a:solidFill>
              </a:rPr>
              <a:t>maldistribution</a:t>
            </a:r>
            <a:endParaRPr u="sng">
              <a:solidFill>
                <a:srgbClr val="FF0000"/>
              </a:solidFill>
            </a:endParaRPr>
          </a:p>
          <a:p>
            <a:pPr indent="-342900" lvl="0" marL="342900" rtl="0" algn="l">
              <a:spcBef>
                <a:spcPts val="592"/>
              </a:spcBef>
              <a:spcAft>
                <a:spcPts val="0"/>
              </a:spcAft>
              <a:buClr>
                <a:srgbClr val="FF0000"/>
              </a:buClr>
              <a:buSzPct val="100000"/>
              <a:buChar char="•"/>
            </a:pPr>
            <a:r>
              <a:rPr lang="en-US" u="sng">
                <a:solidFill>
                  <a:srgbClr val="FF0000"/>
                </a:solidFill>
              </a:rPr>
              <a:t>Uneven</a:t>
            </a:r>
            <a:r>
              <a:rPr lang="en-US"/>
              <a:t> technology access</a:t>
            </a:r>
            <a:endParaRPr/>
          </a:p>
          <a:p>
            <a:pPr indent="-342900" lvl="0" marL="342900" rtl="0" algn="l">
              <a:spcBef>
                <a:spcPts val="592"/>
              </a:spcBef>
              <a:spcAft>
                <a:spcPts val="0"/>
              </a:spcAft>
              <a:buClr>
                <a:schemeClr val="dk1"/>
              </a:buClr>
              <a:buSzPct val="100000"/>
              <a:buChar char="•"/>
            </a:pPr>
            <a:r>
              <a:rPr lang="en-US"/>
              <a:t>Deficient care in </a:t>
            </a:r>
            <a:r>
              <a:rPr lang="en-US" u="sng">
                <a:solidFill>
                  <a:srgbClr val="FF0000"/>
                </a:solidFill>
              </a:rPr>
              <a:t>disadvantaged</a:t>
            </a:r>
            <a:r>
              <a:rPr lang="en-US"/>
              <a:t> areas</a:t>
            </a:r>
            <a:endParaRPr/>
          </a:p>
          <a:p>
            <a:pPr indent="-342900" lvl="0" marL="342900" rtl="0" algn="l">
              <a:spcBef>
                <a:spcPts val="592"/>
              </a:spcBef>
              <a:spcAft>
                <a:spcPts val="0"/>
              </a:spcAft>
              <a:buClr>
                <a:schemeClr val="dk1"/>
              </a:buClr>
              <a:buSzPct val="100000"/>
              <a:buChar char="•"/>
            </a:pPr>
            <a:r>
              <a:rPr lang="en-US"/>
              <a:t>Increased </a:t>
            </a:r>
            <a:r>
              <a:rPr lang="en-US" u="sng">
                <a:solidFill>
                  <a:srgbClr val="FF0000"/>
                </a:solidFill>
              </a:rPr>
              <a:t>paperwork</a:t>
            </a:r>
            <a:r>
              <a:rPr lang="en-US"/>
              <a:t> requirements</a:t>
            </a:r>
            <a:endParaRPr/>
          </a:p>
          <a:p>
            <a:pPr indent="-342900" lvl="0" marL="342900" rtl="0" algn="l">
              <a:spcBef>
                <a:spcPts val="592"/>
              </a:spcBef>
              <a:spcAft>
                <a:spcPts val="0"/>
              </a:spcAft>
              <a:buClr>
                <a:schemeClr val="dk1"/>
              </a:buClr>
              <a:buSzPct val="100000"/>
              <a:buChar char="•"/>
            </a:pPr>
            <a:r>
              <a:rPr lang="en-US"/>
              <a:t>Excessive reliance on </a:t>
            </a:r>
            <a:r>
              <a:rPr lang="en-US" u="sng">
                <a:solidFill>
                  <a:srgbClr val="FF0000"/>
                </a:solidFill>
              </a:rPr>
              <a:t>emergency</a:t>
            </a:r>
            <a:r>
              <a:rPr lang="en-US"/>
              <a:t> care</a:t>
            </a:r>
            <a:endParaRPr/>
          </a:p>
          <a:p>
            <a:pPr indent="-342900" lvl="0" marL="342900" rtl="0" algn="l">
              <a:spcBef>
                <a:spcPts val="592"/>
              </a:spcBef>
              <a:spcAft>
                <a:spcPts val="0"/>
              </a:spcAft>
              <a:buClr>
                <a:schemeClr val="dk1"/>
              </a:buClr>
              <a:buSzPct val="100000"/>
              <a:buChar char="•"/>
            </a:pPr>
            <a:r>
              <a:rPr lang="en-US"/>
              <a:t>Hospitals and emergency </a:t>
            </a:r>
            <a:r>
              <a:rPr lang="en-US" u="sng">
                <a:solidFill>
                  <a:srgbClr val="FF0000"/>
                </a:solidFill>
              </a:rPr>
              <a:t>transfers</a:t>
            </a:r>
            <a:r>
              <a:rPr lang="en-US"/>
              <a:t> often suboptimal</a:t>
            </a:r>
            <a:endParaRPr/>
          </a:p>
          <a:p>
            <a:pPr indent="-342900" lvl="0" marL="342900" rtl="0" algn="l">
              <a:spcBef>
                <a:spcPts val="592"/>
              </a:spcBef>
              <a:spcAft>
                <a:spcPts val="0"/>
              </a:spcAft>
              <a:buClr>
                <a:schemeClr val="dk1"/>
              </a:buClr>
              <a:buSzPct val="100000"/>
              <a:buChar char="•"/>
            </a:pPr>
            <a:r>
              <a:rPr lang="en-US"/>
              <a:t>High </a:t>
            </a:r>
            <a:r>
              <a:rPr lang="en-US" u="sng">
                <a:solidFill>
                  <a:srgbClr val="FF0000"/>
                </a:solidFill>
              </a:rPr>
              <a:t>costs</a:t>
            </a:r>
            <a:endParaRPr/>
          </a:p>
          <a:p>
            <a:pPr indent="-342900" lvl="0" marL="342900" rtl="0" algn="l">
              <a:spcBef>
                <a:spcPts val="592"/>
              </a:spcBef>
              <a:spcAft>
                <a:spcPts val="0"/>
              </a:spcAft>
              <a:buClr>
                <a:srgbClr val="FF0000"/>
              </a:buClr>
              <a:buSzPct val="100000"/>
              <a:buChar char="•"/>
            </a:pPr>
            <a:r>
              <a:rPr lang="en-US" u="sng">
                <a:solidFill>
                  <a:srgbClr val="FF0000"/>
                </a:solidFill>
              </a:rPr>
              <a:t>Overuse</a:t>
            </a:r>
            <a:r>
              <a:rPr lang="en-US"/>
              <a:t> of care in some circumstances</a:t>
            </a:r>
            <a:endParaRPr/>
          </a:p>
          <a:p>
            <a:pPr indent="-342900" lvl="0" marL="342900" rtl="0" algn="l">
              <a:spcBef>
                <a:spcPts val="592"/>
              </a:spcBef>
              <a:spcAft>
                <a:spcPts val="0"/>
              </a:spcAft>
              <a:buClr>
                <a:srgbClr val="FF0000"/>
              </a:buClr>
              <a:buSzPct val="100000"/>
              <a:buChar char="•"/>
            </a:pPr>
            <a:r>
              <a:rPr lang="en-US" u="sng">
                <a:solidFill>
                  <a:srgbClr val="FF0000"/>
                </a:solidFill>
              </a:rPr>
              <a:t>Inadequate</a:t>
            </a:r>
            <a:r>
              <a:rPr lang="en-US"/>
              <a:t> prevention schemes</a:t>
            </a:r>
            <a:endParaRPr/>
          </a:p>
          <a:p>
            <a:pPr indent="-342900" lvl="0" marL="342900" rtl="0" algn="l">
              <a:spcBef>
                <a:spcPts val="592"/>
              </a:spcBef>
              <a:spcAft>
                <a:spcPts val="0"/>
              </a:spcAft>
              <a:buClr>
                <a:schemeClr val="dk1"/>
              </a:buClr>
              <a:buSzPct val="100000"/>
              <a:buChar char="•"/>
            </a:pPr>
            <a:r>
              <a:rPr lang="en-US"/>
              <a:t>Absence of </a:t>
            </a:r>
            <a:r>
              <a:rPr lang="en-US" u="sng">
                <a:solidFill>
                  <a:srgbClr val="FF0000"/>
                </a:solidFill>
              </a:rPr>
              <a:t>patient responsibility</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9"/>
          <p:cNvSpPr txBox="1"/>
          <p:nvPr>
            <p:ph type="title"/>
          </p:nvPr>
        </p:nvSpPr>
        <p:spPr>
          <a:xfrm>
            <a:off x="457200" y="1143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Some Examples of the limitations of the Democratic Moral Imperative</a:t>
            </a:r>
            <a:endParaRPr/>
          </a:p>
        </p:txBody>
      </p:sp>
      <p:sp>
        <p:nvSpPr>
          <p:cNvPr id="478" name="Google Shape;478;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11150" lvl="0" marL="514350" rtl="0" algn="l">
              <a:spcBef>
                <a:spcPts val="0"/>
              </a:spcBef>
              <a:spcAft>
                <a:spcPts val="0"/>
              </a:spcAft>
              <a:buClr>
                <a:schemeClr val="dk1"/>
              </a:buClr>
              <a:buSzPts val="32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t/>
            </a:r>
            <a:endParaRPr sz="3600"/>
          </a:p>
        </p:txBody>
      </p:sp>
      <p:sp>
        <p:nvSpPr>
          <p:cNvPr id="484" name="Google Shape;484;p50"/>
          <p:cNvSpPr txBox="1"/>
          <p:nvPr>
            <p:ph idx="1" type="body"/>
          </p:nvPr>
        </p:nvSpPr>
        <p:spPr>
          <a:xfrm>
            <a:off x="457200" y="914400"/>
            <a:ext cx="8229600" cy="5211763"/>
          </a:xfrm>
          <a:prstGeom prst="rect">
            <a:avLst/>
          </a:prstGeom>
          <a:noFill/>
          <a:ln>
            <a:noFill/>
          </a:ln>
        </p:spPr>
        <p:txBody>
          <a:bodyPr anchorCtr="0" anchor="t" bIns="45700" lIns="91425" spcFirstLastPara="1" rIns="91425" wrap="square" tIns="45700">
            <a:normAutofit fontScale="92500"/>
          </a:bodyPr>
          <a:lstStyle/>
          <a:p>
            <a:pPr indent="-514350" lvl="0" marL="514350" rtl="0" algn="l">
              <a:spcBef>
                <a:spcPts val="0"/>
              </a:spcBef>
              <a:spcAft>
                <a:spcPts val="0"/>
              </a:spcAft>
              <a:buClr>
                <a:schemeClr val="dk1"/>
              </a:buClr>
              <a:buSzPct val="100000"/>
              <a:buChar char="•"/>
            </a:pPr>
            <a:r>
              <a:rPr lang="en-US"/>
              <a:t>The 2008 US financial crisis caused by the government granting low income people access to otherwise unaffordable home mortgages</a:t>
            </a:r>
            <a:endParaRPr/>
          </a:p>
          <a:p>
            <a:pPr indent="-514350" lvl="0" marL="514350" rtl="0" algn="l">
              <a:spcBef>
                <a:spcPts val="592"/>
              </a:spcBef>
              <a:spcAft>
                <a:spcPts val="0"/>
              </a:spcAft>
              <a:buClr>
                <a:schemeClr val="dk1"/>
              </a:buClr>
              <a:buSzPct val="100000"/>
              <a:buChar char="•"/>
            </a:pPr>
            <a:r>
              <a:rPr lang="en-US"/>
              <a:t>The 2009 European debt crisis caused by the government extending social benefit to breaking point.</a:t>
            </a:r>
            <a:endParaRPr/>
          </a:p>
          <a:p>
            <a:pPr indent="-514350" lvl="0" marL="514350" rtl="0" algn="l">
              <a:spcBef>
                <a:spcPts val="592"/>
              </a:spcBef>
              <a:spcAft>
                <a:spcPts val="0"/>
              </a:spcAft>
              <a:buClr>
                <a:schemeClr val="dk1"/>
              </a:buClr>
              <a:buSzPct val="100000"/>
              <a:buChar char="•"/>
            </a:pPr>
            <a:r>
              <a:rPr lang="en-US"/>
              <a:t>The rising prosperity on the Chinese mainland with the institution of free economy</a:t>
            </a:r>
            <a:endParaRPr/>
          </a:p>
          <a:p>
            <a:pPr indent="-342900" lvl="0" marL="342900" rtl="0" algn="l">
              <a:spcBef>
                <a:spcPts val="592"/>
              </a:spcBef>
              <a:spcAft>
                <a:spcPts val="0"/>
              </a:spcAft>
              <a:buClr>
                <a:schemeClr val="dk1"/>
              </a:buClr>
              <a:buSzPct val="100000"/>
              <a:buChar char="•"/>
            </a:pPr>
            <a:r>
              <a:rPr lang="en-US"/>
              <a:t>The fall of the Soviet Union      </a:t>
            </a:r>
            <a:r>
              <a:rPr lang="en-US">
                <a:latin typeface="Calibri"/>
                <a:ea typeface="Calibri"/>
                <a:cs typeface="Calibri"/>
                <a:sym typeface="Calibri"/>
              </a:rPr>
              <a:t>→</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1"/>
          <p:cNvSpPr txBox="1"/>
          <p:nvPr>
            <p:ph type="title"/>
          </p:nvPr>
        </p:nvSpPr>
        <p:spPr>
          <a:xfrm>
            <a:off x="0" y="228600"/>
            <a:ext cx="9144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CONSTITUTION OF THE UNION OF SOVIET SOCIALIST REPUBLICS </a:t>
            </a:r>
            <a:endParaRPr/>
          </a:p>
        </p:txBody>
      </p:sp>
      <p:sp>
        <p:nvSpPr>
          <p:cNvPr id="490" name="Google Shape;490;p51"/>
          <p:cNvSpPr txBox="1"/>
          <p:nvPr>
            <p:ph idx="1" type="body"/>
          </p:nvPr>
        </p:nvSpPr>
        <p:spPr>
          <a:xfrm>
            <a:off x="228600" y="1600200"/>
            <a:ext cx="4495800" cy="4953000"/>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dk1"/>
              </a:buClr>
              <a:buSzPct val="100000"/>
              <a:buChar char="•"/>
            </a:pPr>
            <a:r>
              <a:rPr lang="en-US"/>
              <a:t>Article 42. Citizens of the USSR have the </a:t>
            </a:r>
            <a:r>
              <a:rPr lang="en-US">
                <a:solidFill>
                  <a:srgbClr val="FF0000"/>
                </a:solidFill>
              </a:rPr>
              <a:t>right to health </a:t>
            </a:r>
            <a:r>
              <a:rPr lang="en-US"/>
              <a:t>protection. This right is ensured by </a:t>
            </a:r>
            <a:r>
              <a:rPr lang="en-US">
                <a:solidFill>
                  <a:srgbClr val="FF0000"/>
                </a:solidFill>
              </a:rPr>
              <a:t>free</a:t>
            </a:r>
            <a:r>
              <a:rPr lang="en-US"/>
              <a:t>, qualified medical care provided by state health institutions; by extension of the network of therapeutic and health- building institutions; by the development and improvement of safety and hygiene in industry; by carrying out broad prophylactic measures; by measures to improve the environment; by special care for the health of the rising generation, including prohibition of child labour, excluding the work done by children as part of the school curriculum; and by developing research to prevent and reduce the incidence of disease and ensure citizens a long and active life. </a:t>
            </a:r>
            <a:endParaRPr/>
          </a:p>
        </p:txBody>
      </p:sp>
      <p:pic>
        <p:nvPicPr>
          <p:cNvPr descr="http://cille85.files.wordpress.com/2009/04/vladimir_lenin.jpg" id="491" name="Google Shape;491;p51"/>
          <p:cNvPicPr preferRelativeResize="0"/>
          <p:nvPr/>
        </p:nvPicPr>
        <p:blipFill rotWithShape="1">
          <a:blip r:embed="rId3">
            <a:alphaModFix/>
          </a:blip>
          <a:srcRect b="0" l="0" r="0" t="0"/>
          <a:stretch/>
        </p:blipFill>
        <p:spPr>
          <a:xfrm>
            <a:off x="4953000" y="1447800"/>
            <a:ext cx="3914775" cy="35147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The Lesson of Greece</a:t>
            </a:r>
            <a:endParaRPr/>
          </a:p>
        </p:txBody>
      </p:sp>
      <p:sp>
        <p:nvSpPr>
          <p:cNvPr id="497" name="Google Shape;497;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img.ibtimes.com/www/data/images/full/2011/06/15/114375-greece.jpg" id="498" name="Google Shape;498;p52"/>
          <p:cNvPicPr preferRelativeResize="0"/>
          <p:nvPr/>
        </p:nvPicPr>
        <p:blipFill rotWithShape="1">
          <a:blip r:embed="rId3">
            <a:alphaModFix/>
          </a:blip>
          <a:srcRect b="0" l="0" r="0" t="0"/>
          <a:stretch/>
        </p:blipFill>
        <p:spPr>
          <a:xfrm>
            <a:off x="1295400" y="1295400"/>
            <a:ext cx="6858000" cy="503258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en-US" sz="2400"/>
              <a:t>Chairman Mao - The State Sun King - The Destroyer of Landlords Bestowing Grace Upon the Masses</a:t>
            </a:r>
            <a:endParaRPr sz="2400"/>
          </a:p>
        </p:txBody>
      </p:sp>
      <p:sp>
        <p:nvSpPr>
          <p:cNvPr id="504" name="Google Shape;504;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ep.yimg.com/ca/I/yhst-88542164057762_2182_547680795" id="505" name="Google Shape;505;p53"/>
          <p:cNvPicPr preferRelativeResize="0"/>
          <p:nvPr/>
        </p:nvPicPr>
        <p:blipFill rotWithShape="1">
          <a:blip r:embed="rId3">
            <a:alphaModFix/>
          </a:blip>
          <a:srcRect b="0" l="0" r="0" t="0"/>
          <a:stretch/>
        </p:blipFill>
        <p:spPr>
          <a:xfrm>
            <a:off x="1219200" y="1447800"/>
            <a:ext cx="6934200" cy="481336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txBox="1"/>
          <p:nvPr>
            <p:ph type="title"/>
          </p:nvPr>
        </p:nvSpPr>
        <p:spPr>
          <a:xfrm>
            <a:off x="457200" y="1828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Pursuant to the democratic moral imperative the government has mandated that healthcare is a national right to be obtainable at reasonable cost under strict government regulation</a:t>
            </a:r>
            <a:endParaRPr/>
          </a:p>
        </p:txBody>
      </p:sp>
      <p:sp>
        <p:nvSpPr>
          <p:cNvPr id="511" name="Google Shape;511;p5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5"/>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41935"/>
              <a:buFont typeface="Calibri"/>
              <a:buNone/>
            </a:pPr>
            <a:br>
              <a:rPr lang="en-US"/>
            </a:br>
            <a:br>
              <a:rPr lang="en-US"/>
            </a:br>
            <a:br>
              <a:rPr lang="en-US"/>
            </a:br>
            <a:r>
              <a:rPr lang="en-US"/>
              <a:t>What does this mean for the physician?</a:t>
            </a:r>
            <a:br>
              <a:rPr lang="en-US"/>
            </a:br>
            <a:br>
              <a:rPr lang="en-US"/>
            </a:br>
            <a:r>
              <a:rPr lang="en-US" sz="3100"/>
              <a:t>Government policy enriched physicians but marginalized them</a:t>
            </a:r>
            <a:endParaRPr sz="3100"/>
          </a:p>
        </p:txBody>
      </p:sp>
      <p:sp>
        <p:nvSpPr>
          <p:cNvPr id="517" name="Google Shape;517;p55"/>
          <p:cNvSpPr txBox="1"/>
          <p:nvPr>
            <p:ph idx="1" type="body"/>
          </p:nvPr>
        </p:nvSpPr>
        <p:spPr>
          <a:xfrm>
            <a:off x="457200" y="3733800"/>
            <a:ext cx="8229600" cy="23923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6"/>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Evolution of US healthcare system</a:t>
            </a:r>
            <a:endParaRPr/>
          </a:p>
        </p:txBody>
      </p:sp>
      <p:sp>
        <p:nvSpPr>
          <p:cNvPr id="523" name="Google Shape;523;p56"/>
          <p:cNvSpPr txBox="1"/>
          <p:nvPr>
            <p:ph idx="1" type="body"/>
          </p:nvPr>
        </p:nvSpPr>
        <p:spPr>
          <a:xfrm>
            <a:off x="457200" y="1295400"/>
            <a:ext cx="8229600" cy="5257800"/>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dk1"/>
              </a:buClr>
              <a:buSzPct val="100000"/>
              <a:buChar char="•"/>
            </a:pPr>
            <a:r>
              <a:rPr lang="en-US"/>
              <a:t>1776 the writ of the Royal College of Surgeons and Royal College of Physicians extinguished in the United States.</a:t>
            </a:r>
            <a:endParaRPr/>
          </a:p>
          <a:p>
            <a:pPr indent="-342900" lvl="0" marL="342900" rtl="0" algn="l">
              <a:spcBef>
                <a:spcPts val="400"/>
              </a:spcBef>
              <a:spcAft>
                <a:spcPts val="0"/>
              </a:spcAft>
              <a:buClr>
                <a:schemeClr val="dk1"/>
              </a:buClr>
              <a:buSzPct val="100000"/>
              <a:buChar char="•"/>
            </a:pPr>
            <a:r>
              <a:rPr lang="en-US"/>
              <a:t>It becomes extremely easy to practice medicine on the frontier and rural areas with very sketchy training</a:t>
            </a:r>
            <a:endParaRPr/>
          </a:p>
          <a:p>
            <a:pPr indent="-342900" lvl="0" marL="342900" rtl="0" algn="l">
              <a:spcBef>
                <a:spcPts val="400"/>
              </a:spcBef>
              <a:spcAft>
                <a:spcPts val="0"/>
              </a:spcAft>
              <a:buClr>
                <a:schemeClr val="dk1"/>
              </a:buClr>
              <a:buSzPct val="100000"/>
              <a:buChar char="•"/>
            </a:pPr>
            <a:r>
              <a:rPr lang="en-US"/>
              <a:t>1846 ether anesthesia introduced at Massachusetts General Hospital</a:t>
            </a:r>
            <a:endParaRPr/>
          </a:p>
          <a:p>
            <a:pPr indent="-342900" lvl="0" marL="342900" rtl="0" algn="l">
              <a:spcBef>
                <a:spcPts val="400"/>
              </a:spcBef>
              <a:spcAft>
                <a:spcPts val="0"/>
              </a:spcAft>
              <a:buClr>
                <a:schemeClr val="dk1"/>
              </a:buClr>
              <a:buSzPct val="100000"/>
              <a:buChar char="•"/>
            </a:pPr>
            <a:r>
              <a:rPr lang="en-US"/>
              <a:t>1876 Lord Lister pioneers OR sterility</a:t>
            </a:r>
            <a:endParaRPr/>
          </a:p>
          <a:p>
            <a:pPr indent="-342900" lvl="0" marL="342900" rtl="0" algn="l">
              <a:spcBef>
                <a:spcPts val="400"/>
              </a:spcBef>
              <a:spcAft>
                <a:spcPts val="0"/>
              </a:spcAft>
              <a:buClr>
                <a:schemeClr val="dk1"/>
              </a:buClr>
              <a:buSzPct val="100000"/>
              <a:buChar char="•"/>
            </a:pPr>
            <a:r>
              <a:rPr lang="en-US"/>
              <a:t>1900 Johns Hopkins Hospital pioneers a system of modern physician instructions</a:t>
            </a:r>
            <a:endParaRPr/>
          </a:p>
          <a:p>
            <a:pPr indent="-342900" lvl="0" marL="342900" rtl="0" algn="l">
              <a:spcBef>
                <a:spcPts val="400"/>
              </a:spcBef>
              <a:spcAft>
                <a:spcPts val="0"/>
              </a:spcAft>
              <a:buClr>
                <a:schemeClr val="dk1"/>
              </a:buClr>
              <a:buSzPct val="100000"/>
              <a:buChar char="•"/>
            </a:pPr>
            <a:r>
              <a:rPr lang="en-US"/>
              <a:t>1910 the Flexner Report</a:t>
            </a:r>
            <a:endParaRPr/>
          </a:p>
          <a:p>
            <a:pPr indent="-342900" lvl="0" marL="342900" rtl="0" algn="l">
              <a:spcBef>
                <a:spcPts val="400"/>
              </a:spcBef>
              <a:spcAft>
                <a:spcPts val="0"/>
              </a:spcAft>
              <a:buClr>
                <a:schemeClr val="dk1"/>
              </a:buClr>
              <a:buSzPct val="100000"/>
              <a:buChar char="•"/>
            </a:pPr>
            <a:r>
              <a:rPr lang="en-US"/>
              <a:t>1942 KP introduced a modern concept of health insurance</a:t>
            </a:r>
            <a:endParaRPr/>
          </a:p>
          <a:p>
            <a:pPr indent="-342900" lvl="0" marL="342900" rtl="0" algn="l">
              <a:spcBef>
                <a:spcPts val="400"/>
              </a:spcBef>
              <a:spcAft>
                <a:spcPts val="0"/>
              </a:spcAft>
              <a:buClr>
                <a:schemeClr val="dk1"/>
              </a:buClr>
              <a:buSzPct val="100000"/>
              <a:buChar char="•"/>
            </a:pPr>
            <a:r>
              <a:rPr lang="en-US"/>
              <a:t>1955 Hill-Burden </a:t>
            </a:r>
            <a:r>
              <a:rPr lang="en-US" sz="3100"/>
              <a:t>Hospital Act</a:t>
            </a:r>
            <a:endParaRPr/>
          </a:p>
          <a:p>
            <a:pPr indent="-342931" lvl="0" marL="342900" rtl="0" algn="l">
              <a:spcBef>
                <a:spcPts val="387"/>
              </a:spcBef>
              <a:spcAft>
                <a:spcPts val="0"/>
              </a:spcAft>
              <a:buClr>
                <a:schemeClr val="dk1"/>
              </a:buClr>
              <a:buSzPct val="100000"/>
              <a:buChar char="•"/>
            </a:pPr>
            <a:r>
              <a:rPr lang="en-US" sz="3100"/>
              <a:t>1965 President Johnson introduced Medicare-Medicaid</a:t>
            </a:r>
            <a:endParaRPr/>
          </a:p>
          <a:p>
            <a:pPr indent="-342931" lvl="0" marL="342900" rtl="0" algn="l">
              <a:spcBef>
                <a:spcPts val="387"/>
              </a:spcBef>
              <a:spcAft>
                <a:spcPts val="0"/>
              </a:spcAft>
              <a:buClr>
                <a:schemeClr val="dk1"/>
              </a:buClr>
              <a:buSzPct val="100000"/>
              <a:buChar char="•"/>
            </a:pPr>
            <a:r>
              <a:rPr lang="en-US" sz="3100"/>
              <a:t>1980 DRGs instituted</a:t>
            </a:r>
            <a:endParaRPr/>
          </a:p>
          <a:p>
            <a:pPr indent="-342931" lvl="0" marL="342900" rtl="0" algn="l">
              <a:spcBef>
                <a:spcPts val="387"/>
              </a:spcBef>
              <a:spcAft>
                <a:spcPts val="0"/>
              </a:spcAft>
              <a:buClr>
                <a:schemeClr val="dk1"/>
              </a:buClr>
              <a:buSzPct val="100000"/>
              <a:buChar char="•"/>
            </a:pPr>
            <a:r>
              <a:rPr lang="en-US" sz="3100"/>
              <a:t>1980s Obligatory emergency and transfer regulations instituted</a:t>
            </a:r>
            <a:endParaRPr/>
          </a:p>
          <a:p>
            <a:pPr indent="-342931" lvl="0" marL="342900" rtl="0" algn="l">
              <a:spcBef>
                <a:spcPts val="387"/>
              </a:spcBef>
              <a:spcAft>
                <a:spcPts val="0"/>
              </a:spcAft>
              <a:buClr>
                <a:schemeClr val="dk1"/>
              </a:buClr>
              <a:buSzPct val="100000"/>
              <a:buChar char="•"/>
            </a:pPr>
            <a:r>
              <a:rPr lang="en-US" sz="3100"/>
              <a:t>1990s The Joint Commission grows mighty</a:t>
            </a:r>
            <a:endParaRPr/>
          </a:p>
          <a:p>
            <a:pPr indent="-342931" lvl="0" marL="342900" rtl="0" algn="l">
              <a:spcBef>
                <a:spcPts val="387"/>
              </a:spcBef>
              <a:spcAft>
                <a:spcPts val="0"/>
              </a:spcAft>
              <a:buClr>
                <a:schemeClr val="dk1"/>
              </a:buClr>
              <a:buSzPct val="100000"/>
              <a:buChar char="•"/>
            </a:pPr>
            <a:r>
              <a:rPr lang="en-US" sz="3100"/>
              <a:t>2010 Patient Protection and Affordable Care Act passed.</a:t>
            </a:r>
            <a:endParaRPr/>
          </a:p>
          <a:p>
            <a:pPr indent="-215900" lvl="0" marL="342900" rtl="0" algn="l">
              <a:spcBef>
                <a:spcPts val="400"/>
              </a:spcBef>
              <a:spcAft>
                <a:spcPts val="0"/>
              </a:spcAft>
              <a:buClr>
                <a:schemeClr val="dk1"/>
              </a:buClr>
              <a:buSzPct val="1000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7"/>
          <p:cNvSpPr txBox="1"/>
          <p:nvPr>
            <p:ph type="title"/>
          </p:nvPr>
        </p:nvSpPr>
        <p:spPr>
          <a:xfrm>
            <a:off x="457200" y="0"/>
            <a:ext cx="8229600" cy="762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US" sz="3200"/>
              <a:t>Physician Practice changes over the last 50 years</a:t>
            </a:r>
            <a:endParaRPr sz="3200"/>
          </a:p>
        </p:txBody>
      </p:sp>
      <p:grpSp>
        <p:nvGrpSpPr>
          <p:cNvPr id="529" name="Google Shape;529;p57"/>
          <p:cNvGrpSpPr/>
          <p:nvPr/>
        </p:nvGrpSpPr>
        <p:grpSpPr>
          <a:xfrm>
            <a:off x="1057991" y="763696"/>
            <a:ext cx="7073432" cy="5864007"/>
            <a:chOff x="600791" y="1696"/>
            <a:chExt cx="7073432" cy="5864007"/>
          </a:xfrm>
        </p:grpSpPr>
        <p:sp>
          <p:nvSpPr>
            <p:cNvPr id="530" name="Google Shape;530;p57"/>
            <p:cNvSpPr/>
            <p:nvPr/>
          </p:nvSpPr>
          <p:spPr>
            <a:xfrm>
              <a:off x="600791" y="1696"/>
              <a:ext cx="1703589"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7"/>
            <p:cNvSpPr txBox="1"/>
            <p:nvPr/>
          </p:nvSpPr>
          <p:spPr>
            <a:xfrm>
              <a:off x="600791" y="1696"/>
              <a:ext cx="1703589"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Few MDs</a:t>
              </a:r>
              <a:endParaRPr sz="1900">
                <a:solidFill>
                  <a:schemeClr val="lt1"/>
                </a:solidFill>
                <a:latin typeface="Calibri"/>
                <a:ea typeface="Calibri"/>
                <a:cs typeface="Calibri"/>
                <a:sym typeface="Calibri"/>
              </a:endParaRPr>
            </a:p>
          </p:txBody>
        </p:sp>
        <p:sp>
          <p:nvSpPr>
            <p:cNvPr id="532" name="Google Shape;532;p57"/>
            <p:cNvSpPr/>
            <p:nvPr/>
          </p:nvSpPr>
          <p:spPr>
            <a:xfrm>
              <a:off x="2116060" y="50949"/>
              <a:ext cx="1656229"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7"/>
            <p:cNvSpPr txBox="1"/>
            <p:nvPr/>
          </p:nvSpPr>
          <p:spPr>
            <a:xfrm>
              <a:off x="2116060" y="50949"/>
              <a:ext cx="1656229"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Many MDs</a:t>
              </a:r>
              <a:endParaRPr sz="1600">
                <a:solidFill>
                  <a:schemeClr val="dk1"/>
                </a:solidFill>
                <a:latin typeface="Calibri"/>
                <a:ea typeface="Calibri"/>
                <a:cs typeface="Calibri"/>
                <a:sym typeface="Calibri"/>
              </a:endParaRPr>
            </a:p>
          </p:txBody>
        </p:sp>
        <p:sp>
          <p:nvSpPr>
            <p:cNvPr id="534" name="Google Shape;534;p57"/>
            <p:cNvSpPr/>
            <p:nvPr/>
          </p:nvSpPr>
          <p:spPr>
            <a:xfrm>
              <a:off x="600791" y="662266"/>
              <a:ext cx="1558988"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7"/>
            <p:cNvSpPr txBox="1"/>
            <p:nvPr/>
          </p:nvSpPr>
          <p:spPr>
            <a:xfrm>
              <a:off x="600791" y="662266"/>
              <a:ext cx="1558988"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No IMG</a:t>
              </a:r>
              <a:endParaRPr sz="1900">
                <a:solidFill>
                  <a:schemeClr val="lt1"/>
                </a:solidFill>
                <a:latin typeface="Calibri"/>
                <a:ea typeface="Calibri"/>
                <a:cs typeface="Calibri"/>
                <a:sym typeface="Calibri"/>
              </a:endParaRPr>
            </a:p>
          </p:txBody>
        </p:sp>
        <p:sp>
          <p:nvSpPr>
            <p:cNvPr id="536" name="Google Shape;536;p57"/>
            <p:cNvSpPr/>
            <p:nvPr/>
          </p:nvSpPr>
          <p:spPr>
            <a:xfrm>
              <a:off x="1971459" y="711519"/>
              <a:ext cx="1452647"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7"/>
            <p:cNvSpPr txBox="1"/>
            <p:nvPr/>
          </p:nvSpPr>
          <p:spPr>
            <a:xfrm>
              <a:off x="1971459" y="711519"/>
              <a:ext cx="1452647"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Many IMG</a:t>
              </a:r>
              <a:endParaRPr sz="1600">
                <a:solidFill>
                  <a:schemeClr val="dk1"/>
                </a:solidFill>
                <a:latin typeface="Calibri"/>
                <a:ea typeface="Calibri"/>
                <a:cs typeface="Calibri"/>
                <a:sym typeface="Calibri"/>
              </a:endParaRPr>
            </a:p>
          </p:txBody>
        </p:sp>
        <p:sp>
          <p:nvSpPr>
            <p:cNvPr id="538" name="Google Shape;538;p57"/>
            <p:cNvSpPr/>
            <p:nvPr/>
          </p:nvSpPr>
          <p:spPr>
            <a:xfrm>
              <a:off x="600791" y="1322836"/>
              <a:ext cx="2061949"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7"/>
            <p:cNvSpPr txBox="1"/>
            <p:nvPr/>
          </p:nvSpPr>
          <p:spPr>
            <a:xfrm>
              <a:off x="600791" y="1322836"/>
              <a:ext cx="2061949"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Low Income</a:t>
              </a:r>
              <a:endParaRPr sz="1900">
                <a:solidFill>
                  <a:schemeClr val="lt1"/>
                </a:solidFill>
                <a:latin typeface="Calibri"/>
                <a:ea typeface="Calibri"/>
                <a:cs typeface="Calibri"/>
                <a:sym typeface="Calibri"/>
              </a:endParaRPr>
            </a:p>
          </p:txBody>
        </p:sp>
        <p:sp>
          <p:nvSpPr>
            <p:cNvPr id="540" name="Google Shape;540;p57"/>
            <p:cNvSpPr/>
            <p:nvPr/>
          </p:nvSpPr>
          <p:spPr>
            <a:xfrm>
              <a:off x="2519835" y="1339303"/>
              <a:ext cx="1804672"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7"/>
            <p:cNvSpPr txBox="1"/>
            <p:nvPr/>
          </p:nvSpPr>
          <p:spPr>
            <a:xfrm>
              <a:off x="2519835" y="1339303"/>
              <a:ext cx="1804672"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High Income</a:t>
              </a:r>
              <a:endParaRPr sz="1600">
                <a:solidFill>
                  <a:schemeClr val="dk1"/>
                </a:solidFill>
                <a:latin typeface="Calibri"/>
                <a:ea typeface="Calibri"/>
                <a:cs typeface="Calibri"/>
                <a:sym typeface="Calibri"/>
              </a:endParaRPr>
            </a:p>
          </p:txBody>
        </p:sp>
        <p:sp>
          <p:nvSpPr>
            <p:cNvPr id="542" name="Google Shape;542;p57"/>
            <p:cNvSpPr/>
            <p:nvPr/>
          </p:nvSpPr>
          <p:spPr>
            <a:xfrm>
              <a:off x="600791" y="1983406"/>
              <a:ext cx="2061949"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7"/>
            <p:cNvSpPr txBox="1"/>
            <p:nvPr/>
          </p:nvSpPr>
          <p:spPr>
            <a:xfrm>
              <a:off x="600791" y="1983406"/>
              <a:ext cx="2061949"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Low Expenses</a:t>
              </a:r>
              <a:endParaRPr sz="1900">
                <a:solidFill>
                  <a:schemeClr val="lt1"/>
                </a:solidFill>
                <a:latin typeface="Calibri"/>
                <a:ea typeface="Calibri"/>
                <a:cs typeface="Calibri"/>
                <a:sym typeface="Calibri"/>
              </a:endParaRPr>
            </a:p>
          </p:txBody>
        </p:sp>
        <p:sp>
          <p:nvSpPr>
            <p:cNvPr id="544" name="Google Shape;544;p57"/>
            <p:cNvSpPr/>
            <p:nvPr/>
          </p:nvSpPr>
          <p:spPr>
            <a:xfrm>
              <a:off x="2519835" y="1999873"/>
              <a:ext cx="1804672"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7"/>
            <p:cNvSpPr txBox="1"/>
            <p:nvPr/>
          </p:nvSpPr>
          <p:spPr>
            <a:xfrm>
              <a:off x="2519835" y="1999873"/>
              <a:ext cx="1804672"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High Expenses</a:t>
              </a:r>
              <a:endParaRPr sz="1600">
                <a:solidFill>
                  <a:schemeClr val="dk1"/>
                </a:solidFill>
                <a:latin typeface="Calibri"/>
                <a:ea typeface="Calibri"/>
                <a:cs typeface="Calibri"/>
                <a:sym typeface="Calibri"/>
              </a:endParaRPr>
            </a:p>
          </p:txBody>
        </p:sp>
        <p:sp>
          <p:nvSpPr>
            <p:cNvPr id="546" name="Google Shape;546;p57"/>
            <p:cNvSpPr/>
            <p:nvPr/>
          </p:nvSpPr>
          <p:spPr>
            <a:xfrm>
              <a:off x="600791" y="2643976"/>
              <a:ext cx="3246629"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7"/>
            <p:cNvSpPr txBox="1"/>
            <p:nvPr/>
          </p:nvSpPr>
          <p:spPr>
            <a:xfrm>
              <a:off x="600791" y="2643976"/>
              <a:ext cx="3246629"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Mostly Family Practice</a:t>
              </a:r>
              <a:endParaRPr sz="1900">
                <a:solidFill>
                  <a:schemeClr val="lt1"/>
                </a:solidFill>
                <a:latin typeface="Calibri"/>
                <a:ea typeface="Calibri"/>
                <a:cs typeface="Calibri"/>
                <a:sym typeface="Calibri"/>
              </a:endParaRPr>
            </a:p>
          </p:txBody>
        </p:sp>
        <p:sp>
          <p:nvSpPr>
            <p:cNvPr id="548" name="Google Shape;548;p57"/>
            <p:cNvSpPr/>
            <p:nvPr/>
          </p:nvSpPr>
          <p:spPr>
            <a:xfrm>
              <a:off x="3659100" y="2693229"/>
              <a:ext cx="2446380"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7"/>
            <p:cNvSpPr txBox="1"/>
            <p:nvPr/>
          </p:nvSpPr>
          <p:spPr>
            <a:xfrm>
              <a:off x="3659100" y="2693229"/>
              <a:ext cx="2446380"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More Specialization</a:t>
              </a:r>
              <a:endParaRPr sz="1600">
                <a:solidFill>
                  <a:schemeClr val="dk1"/>
                </a:solidFill>
                <a:latin typeface="Calibri"/>
                <a:ea typeface="Calibri"/>
                <a:cs typeface="Calibri"/>
                <a:sym typeface="Calibri"/>
              </a:endParaRPr>
            </a:p>
          </p:txBody>
        </p:sp>
        <p:sp>
          <p:nvSpPr>
            <p:cNvPr id="550" name="Google Shape;550;p57"/>
            <p:cNvSpPr/>
            <p:nvPr/>
          </p:nvSpPr>
          <p:spPr>
            <a:xfrm>
              <a:off x="600791" y="3304546"/>
              <a:ext cx="3384393"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7"/>
            <p:cNvSpPr txBox="1"/>
            <p:nvPr/>
          </p:nvSpPr>
          <p:spPr>
            <a:xfrm>
              <a:off x="600800" y="3304550"/>
              <a:ext cx="3150000" cy="579300"/>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Direct Patient-Doctor Relationship</a:t>
              </a:r>
              <a:endParaRPr sz="1900">
                <a:solidFill>
                  <a:schemeClr val="lt1"/>
                </a:solidFill>
                <a:latin typeface="Calibri"/>
                <a:ea typeface="Calibri"/>
                <a:cs typeface="Calibri"/>
                <a:sym typeface="Calibri"/>
              </a:endParaRPr>
            </a:p>
          </p:txBody>
        </p:sp>
        <p:sp>
          <p:nvSpPr>
            <p:cNvPr id="552" name="Google Shape;552;p57"/>
            <p:cNvSpPr/>
            <p:nvPr/>
          </p:nvSpPr>
          <p:spPr>
            <a:xfrm>
              <a:off x="3796863" y="3353799"/>
              <a:ext cx="2379252"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7"/>
            <p:cNvSpPr txBox="1"/>
            <p:nvPr/>
          </p:nvSpPr>
          <p:spPr>
            <a:xfrm>
              <a:off x="3796863" y="3353799"/>
              <a:ext cx="2379252"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Patient-Doctor-Insurance Triangle</a:t>
              </a:r>
              <a:endParaRPr sz="1600">
                <a:solidFill>
                  <a:schemeClr val="dk1"/>
                </a:solidFill>
                <a:latin typeface="Calibri"/>
                <a:ea typeface="Calibri"/>
                <a:cs typeface="Calibri"/>
                <a:sym typeface="Calibri"/>
              </a:endParaRPr>
            </a:p>
          </p:txBody>
        </p:sp>
        <p:sp>
          <p:nvSpPr>
            <p:cNvPr id="554" name="Google Shape;554;p57"/>
            <p:cNvSpPr/>
            <p:nvPr/>
          </p:nvSpPr>
          <p:spPr>
            <a:xfrm>
              <a:off x="600791" y="3965116"/>
              <a:ext cx="3149934"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7"/>
            <p:cNvSpPr txBox="1"/>
            <p:nvPr/>
          </p:nvSpPr>
          <p:spPr>
            <a:xfrm>
              <a:off x="600791" y="3965116"/>
              <a:ext cx="3149934"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More Freedom in Decision Making</a:t>
              </a:r>
              <a:endParaRPr sz="1900">
                <a:solidFill>
                  <a:schemeClr val="lt1"/>
                </a:solidFill>
                <a:latin typeface="Calibri"/>
                <a:ea typeface="Calibri"/>
                <a:cs typeface="Calibri"/>
                <a:sym typeface="Calibri"/>
              </a:endParaRPr>
            </a:p>
          </p:txBody>
        </p:sp>
        <p:sp>
          <p:nvSpPr>
            <p:cNvPr id="556" name="Google Shape;556;p57"/>
            <p:cNvSpPr/>
            <p:nvPr/>
          </p:nvSpPr>
          <p:spPr>
            <a:xfrm>
              <a:off x="3607820" y="3981583"/>
              <a:ext cx="3137288"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7"/>
            <p:cNvSpPr txBox="1"/>
            <p:nvPr/>
          </p:nvSpPr>
          <p:spPr>
            <a:xfrm>
              <a:off x="3607820" y="3981583"/>
              <a:ext cx="3137288"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More Regulations and Restrictions </a:t>
              </a:r>
              <a:endParaRPr sz="1600">
                <a:solidFill>
                  <a:schemeClr val="dk1"/>
                </a:solidFill>
                <a:latin typeface="Calibri"/>
                <a:ea typeface="Calibri"/>
                <a:cs typeface="Calibri"/>
                <a:sym typeface="Calibri"/>
              </a:endParaRPr>
            </a:p>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in Decision Making</a:t>
              </a:r>
              <a:endParaRPr sz="1600">
                <a:solidFill>
                  <a:schemeClr val="dk1"/>
                </a:solidFill>
                <a:latin typeface="Calibri"/>
                <a:ea typeface="Calibri"/>
                <a:cs typeface="Calibri"/>
                <a:sym typeface="Calibri"/>
              </a:endParaRPr>
            </a:p>
          </p:txBody>
        </p:sp>
        <p:sp>
          <p:nvSpPr>
            <p:cNvPr id="558" name="Google Shape;558;p57"/>
            <p:cNvSpPr/>
            <p:nvPr/>
          </p:nvSpPr>
          <p:spPr>
            <a:xfrm>
              <a:off x="600791" y="4625686"/>
              <a:ext cx="4079049"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7"/>
            <p:cNvSpPr txBox="1"/>
            <p:nvPr/>
          </p:nvSpPr>
          <p:spPr>
            <a:xfrm>
              <a:off x="600791" y="4625686"/>
              <a:ext cx="4079049"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Much Less Malpractice Litigation</a:t>
              </a:r>
              <a:endParaRPr sz="1900">
                <a:solidFill>
                  <a:schemeClr val="lt1"/>
                </a:solidFill>
                <a:latin typeface="Calibri"/>
                <a:ea typeface="Calibri"/>
                <a:cs typeface="Calibri"/>
                <a:sym typeface="Calibri"/>
              </a:endParaRPr>
            </a:p>
          </p:txBody>
        </p:sp>
        <p:sp>
          <p:nvSpPr>
            <p:cNvPr id="560" name="Google Shape;560;p57"/>
            <p:cNvSpPr/>
            <p:nvPr/>
          </p:nvSpPr>
          <p:spPr>
            <a:xfrm>
              <a:off x="4536935" y="4642153"/>
              <a:ext cx="3137288" cy="480941"/>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7"/>
            <p:cNvSpPr txBox="1"/>
            <p:nvPr/>
          </p:nvSpPr>
          <p:spPr>
            <a:xfrm>
              <a:off x="4536935" y="4642153"/>
              <a:ext cx="3137288" cy="480941"/>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Malpractice Litigation Crisis</a:t>
              </a:r>
              <a:endParaRPr sz="1600">
                <a:solidFill>
                  <a:schemeClr val="dk1"/>
                </a:solidFill>
                <a:latin typeface="Calibri"/>
                <a:ea typeface="Calibri"/>
                <a:cs typeface="Calibri"/>
                <a:sym typeface="Calibri"/>
              </a:endParaRPr>
            </a:p>
          </p:txBody>
        </p:sp>
        <p:sp>
          <p:nvSpPr>
            <p:cNvPr id="562" name="Google Shape;562;p57"/>
            <p:cNvSpPr/>
            <p:nvPr/>
          </p:nvSpPr>
          <p:spPr>
            <a:xfrm>
              <a:off x="600791" y="5286256"/>
              <a:ext cx="3487824" cy="579447"/>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7"/>
            <p:cNvSpPr txBox="1"/>
            <p:nvPr/>
          </p:nvSpPr>
          <p:spPr>
            <a:xfrm>
              <a:off x="600791" y="5286256"/>
              <a:ext cx="3487824" cy="579447"/>
            </a:xfrm>
            <a:prstGeom prst="rect">
              <a:avLst/>
            </a:prstGeom>
            <a:noFill/>
            <a:ln>
              <a:noFill/>
            </a:ln>
          </p:spPr>
          <p:txBody>
            <a:bodyPr anchorCtr="0" anchor="ctr" bIns="12050" lIns="24125" spcFirstLastPara="1" rIns="0" wrap="square" tIns="12050">
              <a:noAutofit/>
            </a:bodyPr>
            <a:lstStyle/>
            <a:p>
              <a:pPr indent="0" lvl="0" marL="0" marR="0" rtl="0" algn="ctr">
                <a:lnSpc>
                  <a:spcPct val="90000"/>
                </a:lnSpc>
                <a:spcBef>
                  <a:spcPts val="0"/>
                </a:spcBef>
                <a:spcAft>
                  <a:spcPts val="0"/>
                </a:spcAft>
                <a:buNone/>
              </a:pPr>
              <a:r>
                <a:rPr lang="en-US" sz="1900">
                  <a:solidFill>
                    <a:schemeClr val="lt1"/>
                  </a:solidFill>
                  <a:latin typeface="Calibri"/>
                  <a:ea typeface="Calibri"/>
                  <a:cs typeface="Calibri"/>
                  <a:sym typeface="Calibri"/>
                </a:rPr>
                <a:t>Few Female Physicians</a:t>
              </a:r>
              <a:endParaRPr sz="1900">
                <a:solidFill>
                  <a:schemeClr val="lt1"/>
                </a:solidFill>
                <a:latin typeface="Calibri"/>
                <a:ea typeface="Calibri"/>
                <a:cs typeface="Calibri"/>
                <a:sym typeface="Calibri"/>
              </a:endParaRPr>
            </a:p>
          </p:txBody>
        </p:sp>
        <p:sp>
          <p:nvSpPr>
            <p:cNvPr id="564" name="Google Shape;564;p57"/>
            <p:cNvSpPr/>
            <p:nvPr/>
          </p:nvSpPr>
          <p:spPr>
            <a:xfrm>
              <a:off x="3900295" y="5334001"/>
              <a:ext cx="3118916" cy="483956"/>
            </a:xfrm>
            <a:prstGeom prst="chevron">
              <a:avLst>
                <a:gd fmla="val 5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7"/>
            <p:cNvSpPr txBox="1"/>
            <p:nvPr/>
          </p:nvSpPr>
          <p:spPr>
            <a:xfrm>
              <a:off x="3900295" y="5334001"/>
              <a:ext cx="3118916" cy="483956"/>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None/>
              </a:pPr>
              <a:r>
                <a:rPr lang="en-US" sz="1600">
                  <a:solidFill>
                    <a:schemeClr val="dk1"/>
                  </a:solidFill>
                  <a:latin typeface="Calibri"/>
                  <a:ea typeface="Calibri"/>
                  <a:cs typeface="Calibri"/>
                  <a:sym typeface="Calibri"/>
                </a:rPr>
                <a:t>More Female Physicians</a:t>
              </a:r>
              <a:endParaRPr sz="1600">
                <a:solidFill>
                  <a:schemeClr val="dk1"/>
                </a:solidFill>
                <a:latin typeface="Calibri"/>
                <a:ea typeface="Calibri"/>
                <a:cs typeface="Calibri"/>
                <a:sym typeface="Calibri"/>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571" name="Google Shape;571;p58"/>
          <p:cNvSpPr txBox="1"/>
          <p:nvPr>
            <p:ph idx="1" type="body"/>
          </p:nvPr>
        </p:nvSpPr>
        <p:spPr>
          <a:xfrm>
            <a:off x="0" y="3048000"/>
            <a:ext cx="4495800" cy="3810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b="1" lang="en-US" sz="2400"/>
              <a:t>Before 1951</a:t>
            </a:r>
            <a:endParaRPr/>
          </a:p>
          <a:p>
            <a:pPr indent="-457200" lvl="0" marL="457200" rtl="0" algn="l">
              <a:spcBef>
                <a:spcPts val="440"/>
              </a:spcBef>
              <a:spcAft>
                <a:spcPts val="0"/>
              </a:spcAft>
              <a:buClr>
                <a:schemeClr val="dk1"/>
              </a:buClr>
              <a:buSzPts val="2200"/>
              <a:buFont typeface="Calibri"/>
              <a:buAutoNum type="arabicPeriod"/>
            </a:pPr>
            <a:r>
              <a:rPr lang="en-US" sz="2200"/>
              <a:t>Family Physician</a:t>
            </a:r>
            <a:endParaRPr/>
          </a:p>
          <a:p>
            <a:pPr indent="-457200" lvl="0" marL="457200" rtl="0" algn="l">
              <a:spcBef>
                <a:spcPts val="440"/>
              </a:spcBef>
              <a:spcAft>
                <a:spcPts val="0"/>
              </a:spcAft>
              <a:buClr>
                <a:schemeClr val="dk1"/>
              </a:buClr>
              <a:buSzPts val="2200"/>
              <a:buFont typeface="Calibri"/>
              <a:buAutoNum type="arabicPeriod"/>
            </a:pPr>
            <a:r>
              <a:rPr lang="en-US" sz="2200"/>
              <a:t>Physician-patient covenant</a:t>
            </a:r>
            <a:endParaRPr/>
          </a:p>
          <a:p>
            <a:pPr indent="-457200" lvl="0" marL="457200" rtl="0" algn="l">
              <a:spcBef>
                <a:spcPts val="440"/>
              </a:spcBef>
              <a:spcAft>
                <a:spcPts val="0"/>
              </a:spcAft>
              <a:buClr>
                <a:schemeClr val="dk1"/>
              </a:buClr>
              <a:buSzPts val="2200"/>
              <a:buFont typeface="Calibri"/>
              <a:buAutoNum type="arabicPeriod"/>
            </a:pPr>
            <a:r>
              <a:rPr lang="en-US" sz="2200"/>
              <a:t>Fee-for-service</a:t>
            </a:r>
            <a:endParaRPr/>
          </a:p>
          <a:p>
            <a:pPr indent="-457200" lvl="0" marL="457200" rtl="0" algn="l">
              <a:spcBef>
                <a:spcPts val="440"/>
              </a:spcBef>
              <a:spcAft>
                <a:spcPts val="0"/>
              </a:spcAft>
              <a:buClr>
                <a:schemeClr val="dk1"/>
              </a:buClr>
              <a:buSzPts val="2200"/>
              <a:buFont typeface="Calibri"/>
              <a:buAutoNum type="arabicPeriod"/>
            </a:pPr>
            <a:r>
              <a:rPr lang="en-US" sz="2200"/>
              <a:t>Christian ethics</a:t>
            </a:r>
            <a:endParaRPr/>
          </a:p>
          <a:p>
            <a:pPr indent="-457200" lvl="0" marL="457200" rtl="0" algn="l">
              <a:spcBef>
                <a:spcPts val="440"/>
              </a:spcBef>
              <a:spcAft>
                <a:spcPts val="0"/>
              </a:spcAft>
              <a:buClr>
                <a:schemeClr val="dk1"/>
              </a:buClr>
              <a:buSzPts val="2200"/>
              <a:buFont typeface="Calibri"/>
              <a:buAutoNum type="arabicPeriod"/>
            </a:pPr>
            <a:r>
              <a:rPr lang="en-US" sz="2200"/>
              <a:t>Charity </a:t>
            </a:r>
            <a:endParaRPr/>
          </a:p>
          <a:p>
            <a:pPr indent="-457200" lvl="0" marL="457200" rtl="0" algn="l">
              <a:spcBef>
                <a:spcPts val="440"/>
              </a:spcBef>
              <a:spcAft>
                <a:spcPts val="0"/>
              </a:spcAft>
              <a:buClr>
                <a:schemeClr val="dk1"/>
              </a:buClr>
              <a:buSzPts val="2200"/>
              <a:buFont typeface="Calibri"/>
              <a:buAutoNum type="arabicPeriod"/>
            </a:pPr>
            <a:r>
              <a:rPr lang="en-US" sz="2200"/>
              <a:t>Church attendance</a:t>
            </a:r>
            <a:endParaRPr/>
          </a:p>
          <a:p>
            <a:pPr indent="-457200" lvl="0" marL="457200" rtl="0" algn="l">
              <a:spcBef>
                <a:spcPts val="440"/>
              </a:spcBef>
              <a:spcAft>
                <a:spcPts val="0"/>
              </a:spcAft>
              <a:buClr>
                <a:schemeClr val="dk1"/>
              </a:buClr>
              <a:buSzPts val="2200"/>
              <a:buFont typeface="Calibri"/>
              <a:buAutoNum type="arabicPeriod"/>
            </a:pPr>
            <a:r>
              <a:rPr lang="en-US" sz="2200"/>
              <a:t>Strong medical guild</a:t>
            </a:r>
            <a:endParaRPr/>
          </a:p>
          <a:p>
            <a:pPr indent="-457200" lvl="0" marL="457200" rtl="0" algn="l">
              <a:spcBef>
                <a:spcPts val="440"/>
              </a:spcBef>
              <a:spcAft>
                <a:spcPts val="0"/>
              </a:spcAft>
              <a:buClr>
                <a:schemeClr val="dk1"/>
              </a:buClr>
              <a:buSzPts val="2200"/>
              <a:buFont typeface="Calibri"/>
              <a:buAutoNum type="arabicPeriod"/>
            </a:pPr>
            <a:r>
              <a:rPr lang="en-US" sz="2200"/>
              <a:t>Relative less regulatory organs</a:t>
            </a:r>
            <a:endParaRPr/>
          </a:p>
        </p:txBody>
      </p:sp>
      <p:pic>
        <p:nvPicPr>
          <p:cNvPr descr="http://upload.wikimedia.org/wikipedia/commons/thumb/a/a0/Lyndon_Johnson_signing_Medicare_bill%2C_with_Harry_Truman%2C_July_30%2C_1965.jpg/225px-Lyndon_Johnson_signing_Medicare_bill%2C_with_Harry_Truman%2C_July_30%2C_1965.jpg" id="572" name="Google Shape;572;p58"/>
          <p:cNvPicPr preferRelativeResize="0"/>
          <p:nvPr/>
        </p:nvPicPr>
        <p:blipFill rotWithShape="1">
          <a:blip r:embed="rId3">
            <a:alphaModFix/>
          </a:blip>
          <a:srcRect b="0" l="0" r="0" t="0"/>
          <a:stretch/>
        </p:blipFill>
        <p:spPr>
          <a:xfrm>
            <a:off x="2667000" y="228600"/>
            <a:ext cx="3543300" cy="2362200"/>
          </a:xfrm>
          <a:prstGeom prst="rect">
            <a:avLst/>
          </a:prstGeom>
          <a:noFill/>
          <a:ln>
            <a:noFill/>
          </a:ln>
        </p:spPr>
      </p:pic>
      <p:sp>
        <p:nvSpPr>
          <p:cNvPr id="573" name="Google Shape;573;p58"/>
          <p:cNvSpPr txBox="1"/>
          <p:nvPr/>
        </p:nvSpPr>
        <p:spPr>
          <a:xfrm>
            <a:off x="1981200" y="2667000"/>
            <a:ext cx="50520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Lyndon Johnson signing the Social Security Act 1965</a:t>
            </a:r>
            <a:endParaRPr sz="1800">
              <a:solidFill>
                <a:schemeClr val="dk1"/>
              </a:solidFill>
              <a:latin typeface="Calibri"/>
              <a:ea typeface="Calibri"/>
              <a:cs typeface="Calibri"/>
              <a:sym typeface="Calibri"/>
            </a:endParaRPr>
          </a:p>
        </p:txBody>
      </p:sp>
      <p:sp>
        <p:nvSpPr>
          <p:cNvPr id="574" name="Google Shape;574;p58"/>
          <p:cNvSpPr txBox="1"/>
          <p:nvPr/>
        </p:nvSpPr>
        <p:spPr>
          <a:xfrm>
            <a:off x="4495800" y="3048000"/>
            <a:ext cx="4648200" cy="38100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lnSpc>
                <a:spcPct val="100000"/>
              </a:lnSpc>
              <a:spcBef>
                <a:spcPts val="0"/>
              </a:spcBef>
              <a:spcAft>
                <a:spcPts val="0"/>
              </a:spcAft>
              <a:buClr>
                <a:schemeClr val="dk1"/>
              </a:buClr>
              <a:buSzPct val="100000"/>
              <a:buFont typeface="Arial"/>
              <a:buChar char="•"/>
            </a:pPr>
            <a:r>
              <a:rPr b="1" i="0" lang="en-US" sz="2400" u="none" cap="none" strike="noStrike">
                <a:solidFill>
                  <a:schemeClr val="dk1"/>
                </a:solidFill>
                <a:latin typeface="Calibri"/>
                <a:ea typeface="Calibri"/>
                <a:cs typeface="Calibri"/>
                <a:sym typeface="Calibri"/>
              </a:rPr>
              <a:t>2011</a:t>
            </a:r>
            <a:endParaRPr/>
          </a:p>
          <a:p>
            <a:pPr indent="-457200" lvl="0" marL="457200" marR="0" rtl="0" algn="l">
              <a:lnSpc>
                <a:spcPct val="100000"/>
              </a:lnSpc>
              <a:spcBef>
                <a:spcPts val="444"/>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Physician-specialist</a:t>
            </a:r>
            <a:endParaRPr/>
          </a:p>
          <a:p>
            <a:pPr indent="-457200" lvl="0" marL="457200" marR="0" rtl="0" algn="l">
              <a:lnSpc>
                <a:spcPct val="100000"/>
              </a:lnSpc>
              <a:spcBef>
                <a:spcPts val="444"/>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Physician-patient –insurance triangle</a:t>
            </a:r>
            <a:endParaRPr/>
          </a:p>
          <a:p>
            <a:pPr indent="-457200" lvl="0" marL="457200" marR="0" rtl="0" algn="l">
              <a:lnSpc>
                <a:spcPct val="100000"/>
              </a:lnSpc>
              <a:spcBef>
                <a:spcPts val="444"/>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3</a:t>
            </a:r>
            <a:r>
              <a:rPr baseline="30000" lang="en-US" sz="2400">
                <a:solidFill>
                  <a:schemeClr val="dk1"/>
                </a:solidFill>
                <a:latin typeface="Calibri"/>
                <a:ea typeface="Calibri"/>
                <a:cs typeface="Calibri"/>
                <a:sym typeface="Calibri"/>
              </a:rPr>
              <a:t>rd</a:t>
            </a:r>
            <a:r>
              <a:rPr lang="en-US" sz="2400">
                <a:solidFill>
                  <a:schemeClr val="dk1"/>
                </a:solidFill>
                <a:latin typeface="Calibri"/>
                <a:ea typeface="Calibri"/>
                <a:cs typeface="Calibri"/>
                <a:sym typeface="Calibri"/>
              </a:rPr>
              <a:t> party payor</a:t>
            </a:r>
            <a:endParaRPr b="0" i="0" sz="2400" u="none" cap="none" strike="noStrike">
              <a:solidFill>
                <a:schemeClr val="dk1"/>
              </a:solidFill>
              <a:latin typeface="Calibri"/>
              <a:ea typeface="Calibri"/>
              <a:cs typeface="Calibri"/>
              <a:sym typeface="Calibri"/>
            </a:endParaRPr>
          </a:p>
          <a:p>
            <a:pPr indent="-457200" lvl="0" marL="457200" marR="0" rtl="0" algn="l">
              <a:spcBef>
                <a:spcPts val="444"/>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Business ethics</a:t>
            </a:r>
            <a:endParaRPr/>
          </a:p>
          <a:p>
            <a:pPr indent="-457200" lvl="0" marL="457200" marR="0" rtl="0" algn="l">
              <a:spcBef>
                <a:spcPts val="444"/>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Charity forbidden</a:t>
            </a:r>
            <a:endParaRPr/>
          </a:p>
          <a:p>
            <a:pPr indent="-457200" lvl="0" marL="457200" marR="0" rtl="0" algn="l">
              <a:spcBef>
                <a:spcPts val="444"/>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Less church attendance</a:t>
            </a:r>
            <a:endParaRPr/>
          </a:p>
          <a:p>
            <a:pPr indent="-457200" lvl="0" marL="457200" marR="0" rtl="0" algn="l">
              <a:lnSpc>
                <a:spcPct val="100000"/>
              </a:lnSpc>
              <a:spcBef>
                <a:spcPts val="444"/>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Less powerful medical gild</a:t>
            </a:r>
            <a:endParaRPr/>
          </a:p>
          <a:p>
            <a:pPr indent="-457200" lvl="0" marL="457200" marR="0" rtl="0" algn="l">
              <a:lnSpc>
                <a:spcPct val="100000"/>
              </a:lnSpc>
              <a:spcBef>
                <a:spcPts val="444"/>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More regulatory organs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Some good things too:</a:t>
            </a:r>
            <a:endParaRPr/>
          </a:p>
        </p:txBody>
      </p:sp>
      <p:sp>
        <p:nvSpPr>
          <p:cNvPr id="124" name="Google Shape;124;p5"/>
          <p:cNvSpPr txBox="1"/>
          <p:nvPr>
            <p:ph idx="1" type="body"/>
          </p:nvPr>
        </p:nvSpPr>
        <p:spPr>
          <a:xfrm>
            <a:off x="152400" y="1600200"/>
            <a:ext cx="8839200" cy="5029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sz="2800"/>
              <a:t>30 years </a:t>
            </a:r>
            <a:r>
              <a:rPr lang="en-US" sz="2800" u="sng">
                <a:solidFill>
                  <a:srgbClr val="FF0000"/>
                </a:solidFill>
              </a:rPr>
              <a:t>additional life expectancy</a:t>
            </a:r>
            <a:endParaRPr/>
          </a:p>
          <a:p>
            <a:pPr indent="-342900" lvl="0" marL="342900" rtl="0" algn="l">
              <a:spcBef>
                <a:spcPts val="560"/>
              </a:spcBef>
              <a:spcAft>
                <a:spcPts val="0"/>
              </a:spcAft>
              <a:buClr>
                <a:srgbClr val="FF0000"/>
              </a:buClr>
              <a:buSzPts val="2800"/>
              <a:buChar char="•"/>
            </a:pPr>
            <a:r>
              <a:rPr lang="en-US" sz="2800" u="sng">
                <a:solidFill>
                  <a:srgbClr val="FF0000"/>
                </a:solidFill>
              </a:rPr>
              <a:t>Best high-tech</a:t>
            </a:r>
            <a:r>
              <a:rPr lang="en-US" sz="2800"/>
              <a:t> healthcare system in the world</a:t>
            </a:r>
            <a:endParaRPr/>
          </a:p>
          <a:p>
            <a:pPr indent="-342900" lvl="0" marL="342900" rtl="0" algn="l">
              <a:spcBef>
                <a:spcPts val="560"/>
              </a:spcBef>
              <a:spcAft>
                <a:spcPts val="0"/>
              </a:spcAft>
              <a:buClr>
                <a:schemeClr val="dk1"/>
              </a:buClr>
              <a:buSzPts val="2800"/>
              <a:buChar char="•"/>
            </a:pPr>
            <a:r>
              <a:rPr lang="en-US" sz="2800"/>
              <a:t>Highest amount of </a:t>
            </a:r>
            <a:r>
              <a:rPr lang="en-US" sz="2800" u="sng">
                <a:solidFill>
                  <a:srgbClr val="FF0000"/>
                </a:solidFill>
              </a:rPr>
              <a:t>biomedical research</a:t>
            </a:r>
            <a:r>
              <a:rPr lang="en-US" sz="2800"/>
              <a:t> in the world</a:t>
            </a:r>
            <a:endParaRPr/>
          </a:p>
          <a:p>
            <a:pPr indent="-342900" lvl="0" marL="342900" rtl="0" algn="l">
              <a:spcBef>
                <a:spcPts val="560"/>
              </a:spcBef>
              <a:spcAft>
                <a:spcPts val="0"/>
              </a:spcAft>
              <a:buClr>
                <a:srgbClr val="FF0000"/>
              </a:buClr>
              <a:buSzPts val="2800"/>
              <a:buChar char="•"/>
            </a:pPr>
            <a:r>
              <a:rPr lang="en-US" sz="2800" u="sng">
                <a:solidFill>
                  <a:srgbClr val="FF0000"/>
                </a:solidFill>
              </a:rPr>
              <a:t>Most quoted </a:t>
            </a:r>
            <a:r>
              <a:rPr lang="en-US" sz="2800"/>
              <a:t>biomedical papers and clinical practice guidelines in the world</a:t>
            </a:r>
            <a:endParaRPr/>
          </a:p>
          <a:p>
            <a:pPr indent="-342900" lvl="0" marL="342900" rtl="0" algn="l">
              <a:spcBef>
                <a:spcPts val="560"/>
              </a:spcBef>
              <a:spcAft>
                <a:spcPts val="0"/>
              </a:spcAft>
              <a:buClr>
                <a:schemeClr val="dk1"/>
              </a:buClr>
              <a:buSzPts val="2800"/>
              <a:buChar char="•"/>
            </a:pPr>
            <a:r>
              <a:rPr lang="en-US" sz="2800"/>
              <a:t>A </a:t>
            </a:r>
            <a:r>
              <a:rPr lang="en-US" sz="2800" u="sng">
                <a:solidFill>
                  <a:srgbClr val="FF0000"/>
                </a:solidFill>
              </a:rPr>
              <a:t>major employer </a:t>
            </a:r>
            <a:r>
              <a:rPr lang="en-US" sz="2800"/>
              <a:t>in a time of unemployment difficulties</a:t>
            </a:r>
            <a:endParaRPr sz="2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Differences</a:t>
            </a:r>
            <a:br>
              <a:rPr lang="en-US"/>
            </a:br>
            <a:r>
              <a:rPr lang="en-US"/>
              <a:t>1951-2011</a:t>
            </a:r>
            <a:endParaRPr/>
          </a:p>
        </p:txBody>
      </p:sp>
      <p:sp>
        <p:nvSpPr>
          <p:cNvPr id="580" name="Google Shape;580;p59"/>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en-US"/>
              <a:t>Ability of physicians to dramatically improve the health of their patients</a:t>
            </a:r>
            <a:endParaRPr/>
          </a:p>
          <a:p>
            <a:pPr indent="-342900" lvl="0" marL="342900" rtl="0" algn="l">
              <a:spcBef>
                <a:spcPts val="448"/>
              </a:spcBef>
              <a:spcAft>
                <a:spcPts val="0"/>
              </a:spcAft>
              <a:buClr>
                <a:schemeClr val="dk1"/>
              </a:buClr>
              <a:buSzPct val="100000"/>
              <a:buChar char="•"/>
            </a:pPr>
            <a:r>
              <a:rPr lang="en-US"/>
              <a:t>Along with this, major increase in physician duty to make no mistakes in a far more complicated healthcare system</a:t>
            </a:r>
            <a:endParaRPr/>
          </a:p>
          <a:p>
            <a:pPr indent="-342900" lvl="0" marL="342900" rtl="0" algn="l">
              <a:spcBef>
                <a:spcPts val="448"/>
              </a:spcBef>
              <a:spcAft>
                <a:spcPts val="0"/>
              </a:spcAft>
              <a:buClr>
                <a:schemeClr val="dk1"/>
              </a:buClr>
              <a:buSzPct val="100000"/>
              <a:buChar char="•"/>
            </a:pPr>
            <a:r>
              <a:rPr lang="en-US"/>
              <a:t>Major increase in patient expectations of healthcare salvation and corresponding decrease in the solace of religious comfort</a:t>
            </a:r>
            <a:endParaRPr/>
          </a:p>
          <a:p>
            <a:pPr indent="-342900" lvl="0" marL="342900" rtl="0" algn="l">
              <a:spcBef>
                <a:spcPts val="448"/>
              </a:spcBef>
              <a:spcAft>
                <a:spcPts val="0"/>
              </a:spcAft>
              <a:buClr>
                <a:schemeClr val="dk1"/>
              </a:buClr>
              <a:buSzPct val="100000"/>
              <a:buChar char="•"/>
            </a:pPr>
            <a:r>
              <a:rPr lang="en-US"/>
              <a:t>A new physician responsibility to adjudicate secondary gain and patient compensation aspirations</a:t>
            </a:r>
            <a:endParaRPr/>
          </a:p>
          <a:p>
            <a:pPr indent="-342900" lvl="0" marL="342900" rtl="0" algn="l">
              <a:spcBef>
                <a:spcPts val="448"/>
              </a:spcBef>
              <a:spcAft>
                <a:spcPts val="0"/>
              </a:spcAft>
              <a:buClr>
                <a:schemeClr val="dk1"/>
              </a:buClr>
              <a:buSzPct val="100000"/>
              <a:buChar char="•"/>
            </a:pPr>
            <a:r>
              <a:rPr lang="en-US"/>
              <a:t>Decreased patient responsibility in regard to personal health</a:t>
            </a:r>
            <a:endParaRPr/>
          </a:p>
          <a:p>
            <a:pPr indent="-342900" lvl="0" marL="342900" rtl="0" algn="l">
              <a:spcBef>
                <a:spcPts val="448"/>
              </a:spcBef>
              <a:spcAft>
                <a:spcPts val="0"/>
              </a:spcAft>
              <a:buClr>
                <a:schemeClr val="dk1"/>
              </a:buClr>
              <a:buSzPct val="100000"/>
              <a:buChar char="•"/>
            </a:pPr>
            <a:r>
              <a:rPr lang="en-US"/>
              <a:t>The government as the benefactor and insurer of patient healthcare</a:t>
            </a:r>
            <a:endParaRPr/>
          </a:p>
          <a:p>
            <a:pPr indent="-342900" lvl="0" marL="342900" rtl="0" algn="l">
              <a:spcBef>
                <a:spcPts val="448"/>
              </a:spcBef>
              <a:spcAft>
                <a:spcPts val="0"/>
              </a:spcAft>
              <a:buClr>
                <a:schemeClr val="dk1"/>
              </a:buClr>
              <a:buSzPct val="100000"/>
              <a:buChar char="•"/>
            </a:pPr>
            <a:r>
              <a:rPr lang="en-US"/>
              <a:t>Destruction of the ancient idea of physician skills as a propriety right</a:t>
            </a:r>
            <a:endParaRPr/>
          </a:p>
          <a:p>
            <a:pPr indent="-342900" lvl="0" marL="342900" rtl="0" algn="l">
              <a:spcBef>
                <a:spcPts val="448"/>
              </a:spcBef>
              <a:spcAft>
                <a:spcPts val="0"/>
              </a:spcAft>
              <a:buClr>
                <a:schemeClr val="dk1"/>
              </a:buClr>
              <a:buSzPct val="100000"/>
              <a:buChar char="•"/>
            </a:pPr>
            <a:r>
              <a:rPr lang="en-US"/>
              <a:t>Transformation of the physician-hospital relationship from one in which the physician lodges the patient in the facility to one where the physician is a hospital employee and subject to the hospital administration logest  </a:t>
            </a:r>
            <a:endParaRPr/>
          </a:p>
          <a:p>
            <a:pPr indent="-200660" lvl="0" marL="342900" rtl="0" algn="l">
              <a:spcBef>
                <a:spcPts val="448"/>
              </a:spcBef>
              <a:spcAft>
                <a:spcPts val="0"/>
              </a:spcAft>
              <a:buClr>
                <a:schemeClr val="dk1"/>
              </a:buClr>
              <a:buSzPct val="1000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0"/>
          <p:cNvSpPr txBox="1"/>
          <p:nvPr>
            <p:ph type="title"/>
          </p:nvPr>
        </p:nvSpPr>
        <p:spPr>
          <a:xfrm>
            <a:off x="152400" y="0"/>
            <a:ext cx="8763000" cy="76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C0C0C"/>
              </a:buClr>
              <a:buSzPts val="3600"/>
              <a:buFont typeface="Calibri"/>
              <a:buNone/>
            </a:pPr>
            <a:r>
              <a:rPr lang="en-US" sz="3600">
                <a:solidFill>
                  <a:srgbClr val="0C0C0C"/>
                </a:solidFill>
              </a:rPr>
              <a:t>More Money for Physicians</a:t>
            </a:r>
            <a:endParaRPr sz="3600">
              <a:solidFill>
                <a:srgbClr val="0C0C0C"/>
              </a:solidFill>
            </a:endParaRPr>
          </a:p>
        </p:txBody>
      </p:sp>
      <p:sp>
        <p:nvSpPr>
          <p:cNvPr id="586" name="Google Shape;586;p60"/>
          <p:cNvSpPr txBox="1"/>
          <p:nvPr>
            <p:ph idx="1" type="body"/>
          </p:nvPr>
        </p:nvSpPr>
        <p:spPr>
          <a:xfrm>
            <a:off x="457200" y="914400"/>
            <a:ext cx="8229600" cy="57912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Health insurance became widespread and tax deductible in a time of increasing marginal tax rates; thus it became in everyone’s interest to have health insurance.</a:t>
            </a:r>
            <a:endParaRPr/>
          </a:p>
          <a:p>
            <a:pPr indent="-342900" lvl="0" marL="342900" rtl="0" algn="l">
              <a:spcBef>
                <a:spcPts val="496"/>
              </a:spcBef>
              <a:spcAft>
                <a:spcPts val="0"/>
              </a:spcAft>
              <a:buClr>
                <a:schemeClr val="dk1"/>
              </a:buClr>
              <a:buSzPct val="100000"/>
              <a:buChar char="•"/>
            </a:pPr>
            <a:r>
              <a:rPr lang="en-US"/>
              <a:t>Huge numbers of patients came to physicians paid for by the government.</a:t>
            </a:r>
            <a:endParaRPr/>
          </a:p>
          <a:p>
            <a:pPr indent="-342900" lvl="0" marL="342900" rtl="0" algn="l">
              <a:spcBef>
                <a:spcPts val="496"/>
              </a:spcBef>
              <a:spcAft>
                <a:spcPts val="0"/>
              </a:spcAft>
              <a:buClr>
                <a:schemeClr val="dk1"/>
              </a:buClr>
              <a:buSzPct val="100000"/>
              <a:buChar char="•"/>
            </a:pPr>
            <a:r>
              <a:rPr lang="en-US"/>
              <a:t>The physician billed fee for service and procedures.</a:t>
            </a:r>
            <a:endParaRPr/>
          </a:p>
          <a:p>
            <a:pPr indent="-342900" lvl="0" marL="342900" rtl="0" algn="l">
              <a:spcBef>
                <a:spcPts val="496"/>
              </a:spcBef>
              <a:spcAft>
                <a:spcPts val="0"/>
              </a:spcAft>
              <a:buClr>
                <a:schemeClr val="dk1"/>
              </a:buClr>
              <a:buSzPct val="100000"/>
              <a:buChar char="•"/>
            </a:pPr>
            <a:r>
              <a:rPr lang="en-US"/>
              <a:t>As a result, physician income rocketed up.</a:t>
            </a:r>
            <a:endParaRPr/>
          </a:p>
          <a:p>
            <a:pPr indent="-342900" lvl="0" marL="342900" rtl="0" algn="l">
              <a:spcBef>
                <a:spcPts val="496"/>
              </a:spcBef>
              <a:spcAft>
                <a:spcPts val="0"/>
              </a:spcAft>
              <a:buClr>
                <a:schemeClr val="dk1"/>
              </a:buClr>
              <a:buSzPct val="100000"/>
              <a:buChar char="•"/>
            </a:pPr>
            <a:r>
              <a:rPr lang="en-US"/>
              <a:t>The government increased restraints on physician by state licensing and certification requirements at the hands of professional gilds.</a:t>
            </a:r>
            <a:endParaRPr/>
          </a:p>
          <a:p>
            <a:pPr indent="-342900" lvl="0" marL="342900" rtl="0" algn="l">
              <a:spcBef>
                <a:spcPts val="496"/>
              </a:spcBef>
              <a:spcAft>
                <a:spcPts val="0"/>
              </a:spcAft>
              <a:buClr>
                <a:schemeClr val="dk1"/>
              </a:buClr>
              <a:buSzPct val="100000"/>
              <a:buChar char="•"/>
            </a:pPr>
            <a:r>
              <a:rPr lang="en-US"/>
              <a:t>Thus, the priestly role of physician was diminished by the absence of ability to grant charity, the fear of malpractice litigation, and the change in culture toward profit mentality as witness by a decline in church membership, etc.</a:t>
            </a:r>
            <a:endParaRPr/>
          </a:p>
          <a:p>
            <a:pPr indent="-342900" lvl="0" marL="342900" rtl="0" algn="l">
              <a:spcBef>
                <a:spcPts val="496"/>
              </a:spcBef>
              <a:spcAft>
                <a:spcPts val="0"/>
              </a:spcAft>
              <a:buClr>
                <a:schemeClr val="dk1"/>
              </a:buClr>
              <a:buSzPct val="100000"/>
              <a:buChar char="•"/>
            </a:pPr>
            <a:r>
              <a:rPr lang="en-US"/>
              <a:t>There was also a decrease in physician property rights as required to see all patient in hospital setting with independent bargaining fairly impossible.</a:t>
            </a:r>
            <a:endParaRPr/>
          </a:p>
        </p:txBody>
      </p:sp>
      <p:pic>
        <p:nvPicPr>
          <p:cNvPr descr="http://lh3.ggpht.com/-7zSe9kX3g-I/TefOMmWVK9I/AAAAAAAAAFQ/ZEpirhA_H3c/Dollar-Sign2.jpg" id="587" name="Google Shape;587;p60"/>
          <p:cNvPicPr preferRelativeResize="0"/>
          <p:nvPr/>
        </p:nvPicPr>
        <p:blipFill rotWithShape="1">
          <a:blip r:embed="rId3">
            <a:alphaModFix/>
          </a:blip>
          <a:srcRect b="0" l="0" r="0" t="0"/>
          <a:stretch/>
        </p:blipFill>
        <p:spPr>
          <a:xfrm>
            <a:off x="0" y="-1"/>
            <a:ext cx="750849" cy="9144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a:t>Physician control mechanisms</a:t>
            </a:r>
            <a:br>
              <a:rPr b="1" lang="en-US"/>
            </a:br>
            <a:r>
              <a:rPr lang="en-US"/>
              <a:t>1951</a:t>
            </a:r>
            <a:endParaRPr/>
          </a:p>
        </p:txBody>
      </p:sp>
      <p:sp>
        <p:nvSpPr>
          <p:cNvPr id="593" name="Google Shape;593;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Font typeface="Noto Sans Symbols"/>
              <a:buChar char="❖"/>
            </a:pPr>
            <a:r>
              <a:rPr lang="en-US"/>
              <a:t>Ethics</a:t>
            </a:r>
            <a:endParaRPr/>
          </a:p>
          <a:p>
            <a:pPr indent="-342900" lvl="0" marL="342900" rtl="0" algn="l">
              <a:spcBef>
                <a:spcPts val="640"/>
              </a:spcBef>
              <a:spcAft>
                <a:spcPts val="0"/>
              </a:spcAft>
              <a:buClr>
                <a:schemeClr val="dk1"/>
              </a:buClr>
              <a:buSzPts val="3200"/>
              <a:buFont typeface="Noto Sans Symbols"/>
              <a:buChar char="❖"/>
            </a:pPr>
            <a:r>
              <a:rPr lang="en-US"/>
              <a:t>In small town America, aspiration for high physician reputation</a:t>
            </a:r>
            <a:endParaRPr/>
          </a:p>
          <a:p>
            <a:pPr indent="-342900" lvl="0" marL="342900" rtl="0" algn="l">
              <a:spcBef>
                <a:spcPts val="640"/>
              </a:spcBef>
              <a:spcAft>
                <a:spcPts val="0"/>
              </a:spcAft>
              <a:buClr>
                <a:schemeClr val="dk1"/>
              </a:buClr>
              <a:buSzPts val="3200"/>
              <a:buFont typeface="Noto Sans Symbols"/>
              <a:buChar char="❖"/>
            </a:pPr>
            <a:r>
              <a:rPr lang="en-US"/>
              <a:t>Medical society approval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Physician control mechanisms</a:t>
            </a:r>
            <a:br>
              <a:rPr lang="en-US"/>
            </a:br>
            <a:r>
              <a:rPr lang="en-US"/>
              <a:t>2011</a:t>
            </a:r>
            <a:endParaRPr/>
          </a:p>
        </p:txBody>
      </p:sp>
      <p:sp>
        <p:nvSpPr>
          <p:cNvPr id="599" name="Google Shape;599;p6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Font typeface="Noto Sans Symbols"/>
              <a:buChar char="❖"/>
            </a:pPr>
            <a:r>
              <a:rPr lang="en-US"/>
              <a:t>Malpractice litigation</a:t>
            </a:r>
            <a:endParaRPr/>
          </a:p>
          <a:p>
            <a:pPr indent="-342900" lvl="0" marL="342900" rtl="0" algn="l">
              <a:spcBef>
                <a:spcPts val="592"/>
              </a:spcBef>
              <a:spcAft>
                <a:spcPts val="0"/>
              </a:spcAft>
              <a:buClr>
                <a:schemeClr val="dk1"/>
              </a:buClr>
              <a:buSzPct val="100000"/>
              <a:buFont typeface="Noto Sans Symbols"/>
              <a:buChar char="❖"/>
            </a:pPr>
            <a:r>
              <a:rPr lang="en-US"/>
              <a:t>Restricted hospital staff privileges</a:t>
            </a:r>
            <a:endParaRPr/>
          </a:p>
          <a:p>
            <a:pPr indent="-342900" lvl="0" marL="342900" rtl="0" algn="l">
              <a:spcBef>
                <a:spcPts val="592"/>
              </a:spcBef>
              <a:spcAft>
                <a:spcPts val="0"/>
              </a:spcAft>
              <a:buClr>
                <a:schemeClr val="dk1"/>
              </a:buClr>
              <a:buSzPct val="100000"/>
              <a:buFont typeface="Noto Sans Symbols"/>
              <a:buChar char="❖"/>
            </a:pPr>
            <a:r>
              <a:rPr lang="en-US"/>
              <a:t>Acceptance into insurance arrangements</a:t>
            </a:r>
            <a:endParaRPr/>
          </a:p>
          <a:p>
            <a:pPr indent="-342900" lvl="0" marL="342900" rtl="0" algn="l">
              <a:spcBef>
                <a:spcPts val="592"/>
              </a:spcBef>
              <a:spcAft>
                <a:spcPts val="0"/>
              </a:spcAft>
              <a:buClr>
                <a:schemeClr val="dk1"/>
              </a:buClr>
              <a:buSzPct val="100000"/>
              <a:buFont typeface="Noto Sans Symbols"/>
              <a:buChar char="❖"/>
            </a:pPr>
            <a:r>
              <a:rPr lang="en-US"/>
              <a:t>Adherence to Medicare and Medicaid regulations</a:t>
            </a:r>
            <a:endParaRPr/>
          </a:p>
          <a:p>
            <a:pPr indent="-342900" lvl="0" marL="342900" rtl="0" algn="l">
              <a:spcBef>
                <a:spcPts val="592"/>
              </a:spcBef>
              <a:spcAft>
                <a:spcPts val="0"/>
              </a:spcAft>
              <a:buClr>
                <a:schemeClr val="dk1"/>
              </a:buClr>
              <a:buSzPct val="100000"/>
              <a:buFont typeface="Noto Sans Symbols"/>
              <a:buChar char="❖"/>
            </a:pPr>
            <a:r>
              <a:rPr lang="en-US"/>
              <a:t>Maintenance of medical license by attending medical meetings</a:t>
            </a:r>
            <a:endParaRPr/>
          </a:p>
          <a:p>
            <a:pPr indent="-342900" lvl="0" marL="342900" rtl="0" algn="l">
              <a:spcBef>
                <a:spcPts val="592"/>
              </a:spcBef>
              <a:spcAft>
                <a:spcPts val="0"/>
              </a:spcAft>
              <a:buClr>
                <a:schemeClr val="dk1"/>
              </a:buClr>
              <a:buSzPct val="100000"/>
              <a:buFont typeface="Noto Sans Symbols"/>
              <a:buChar char="❖"/>
            </a:pPr>
            <a:r>
              <a:rPr lang="en-US"/>
              <a:t>Maintenance of Board certification by retesting</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3"/>
          <p:cNvSpPr txBox="1"/>
          <p:nvPr>
            <p:ph type="title"/>
          </p:nvPr>
        </p:nvSpPr>
        <p:spPr>
          <a:xfrm>
            <a:off x="228600" y="533400"/>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t>But with this came increased physician practice control and regulation mechanisms</a:t>
            </a:r>
            <a:endParaRPr sz="3600"/>
          </a:p>
        </p:txBody>
      </p:sp>
      <p:graphicFrame>
        <p:nvGraphicFramePr>
          <p:cNvPr id="605" name="Google Shape;605;p63"/>
          <p:cNvGraphicFramePr/>
          <p:nvPr/>
        </p:nvGraphicFramePr>
        <p:xfrm>
          <a:off x="0" y="2133600"/>
          <a:ext cx="3000000" cy="3000000"/>
        </p:xfrm>
        <a:graphic>
          <a:graphicData uri="http://schemas.openxmlformats.org/drawingml/2006/table">
            <a:tbl>
              <a:tblPr bandRow="1" firstRow="1">
                <a:noFill/>
                <a:tableStyleId>{D66B9A36-1E27-4E37-83FB-428ABA622015}</a:tableStyleId>
              </a:tblPr>
              <a:tblGrid>
                <a:gridCol w="1343275"/>
                <a:gridCol w="1074625"/>
                <a:gridCol w="940275"/>
                <a:gridCol w="1074625"/>
                <a:gridCol w="1074625"/>
                <a:gridCol w="1141775"/>
                <a:gridCol w="623575"/>
                <a:gridCol w="935625"/>
                <a:gridCol w="935625"/>
              </a:tblGrid>
              <a:tr h="370850">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a:t>Government Medicare, Medicaid, Tricare coverage policies</a:t>
                      </a:r>
                      <a:endParaRPr sz="1200"/>
                    </a:p>
                  </a:txBody>
                  <a:tcPr marT="45725" marB="45725" marR="91450" marL="91450"/>
                </a:tc>
                <a:tc>
                  <a:txBody>
                    <a:bodyPr/>
                    <a:lstStyle/>
                    <a:p>
                      <a:pPr indent="0" lvl="0" marL="0" marR="0" rtl="0" algn="l">
                        <a:spcBef>
                          <a:spcPts val="0"/>
                        </a:spcBef>
                        <a:spcAft>
                          <a:spcPts val="0"/>
                        </a:spcAft>
                        <a:buNone/>
                      </a:pPr>
                      <a:r>
                        <a:rPr lang="en-US" sz="1200"/>
                        <a:t>Private</a:t>
                      </a:r>
                      <a:r>
                        <a:rPr lang="en-US" sz="1200"/>
                        <a:t> Insurance Coverage Policies</a:t>
                      </a:r>
                      <a:endParaRPr sz="1200"/>
                    </a:p>
                  </a:txBody>
                  <a:tcPr marT="45725" marB="45725" marR="91450" marL="91450"/>
                </a:tc>
                <a:tc>
                  <a:txBody>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InterQual evidence-based clinical decision support criteria</a:t>
                      </a:r>
                      <a:endParaRPr sz="1200"/>
                    </a:p>
                  </a:txBody>
                  <a:tcPr marT="45725" marB="45725" marR="91450" marL="91450"/>
                </a:tc>
                <a:tc>
                  <a:txBody>
                    <a:bodyPr/>
                    <a:lstStyle/>
                    <a:p>
                      <a:pPr indent="0" lvl="0" marL="0" marR="0" rtl="0" algn="l">
                        <a:spcBef>
                          <a:spcPts val="0"/>
                        </a:spcBef>
                        <a:spcAft>
                          <a:spcPts val="0"/>
                        </a:spcAft>
                        <a:buNone/>
                      </a:pPr>
                      <a:r>
                        <a:rPr lang="en-US" sz="1200"/>
                        <a:t>Joint Commission</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State</a:t>
                      </a:r>
                      <a:r>
                        <a:rPr lang="en-US" sz="1200"/>
                        <a:t> Board and Licensing Criteria</a:t>
                      </a:r>
                      <a:endParaRPr sz="1200"/>
                    </a:p>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a:t>TORT Law</a:t>
                      </a:r>
                      <a:endParaRPr sz="1200"/>
                    </a:p>
                  </a:txBody>
                  <a:tcPr marT="45725" marB="45725" marR="91450" marL="91450"/>
                </a:tc>
                <a:tc>
                  <a:txBody>
                    <a:bodyPr/>
                    <a:lstStyle/>
                    <a:p>
                      <a:pPr indent="0" lvl="0" marL="0" marR="0" rtl="0" algn="l">
                        <a:spcBef>
                          <a:spcPts val="0"/>
                        </a:spcBef>
                        <a:spcAft>
                          <a:spcPts val="0"/>
                        </a:spcAft>
                        <a:buNone/>
                      </a:pPr>
                      <a:r>
                        <a:rPr lang="en-US" sz="1200"/>
                        <a:t>Professional Societies</a:t>
                      </a:r>
                      <a:endParaRPr sz="1200"/>
                    </a:p>
                  </a:txBody>
                  <a:tcPr marT="45725" marB="45725" marR="91450" marL="91450"/>
                </a:tc>
                <a:tc>
                  <a:txBody>
                    <a:bodyPr/>
                    <a:lstStyle/>
                    <a:p>
                      <a:pPr indent="0" lvl="0" marL="0" marR="0" rtl="0" algn="l">
                        <a:spcBef>
                          <a:spcPts val="0"/>
                        </a:spcBef>
                        <a:spcAft>
                          <a:spcPts val="0"/>
                        </a:spcAft>
                        <a:buNone/>
                      </a:pPr>
                      <a:r>
                        <a:rPr lang="en-US" sz="1200"/>
                        <a:t>FDA</a:t>
                      </a:r>
                      <a:endParaRPr sz="1200"/>
                    </a:p>
                  </a:txBody>
                  <a:tcPr marT="45725" marB="45725" marR="91450" marL="91450"/>
                </a:tc>
              </a:tr>
              <a:tr h="370850">
                <a:tc>
                  <a:txBody>
                    <a:bodyPr/>
                    <a:lstStyle/>
                    <a:p>
                      <a:pPr indent="0" lvl="0" marL="0" marR="0" rtl="0" algn="l">
                        <a:spcBef>
                          <a:spcPts val="0"/>
                        </a:spcBef>
                        <a:spcAft>
                          <a:spcPts val="0"/>
                        </a:spcAft>
                        <a:buNone/>
                      </a:pPr>
                      <a:r>
                        <a:rPr lang="en-US" sz="1200"/>
                        <a:t>Pretreatment</a:t>
                      </a:r>
                      <a:endParaRPr sz="1200"/>
                    </a:p>
                  </a:txBody>
                  <a:tcPr marT="45725" marB="45725" marR="91450" marL="91450"/>
                </a:tc>
                <a:tc>
                  <a:txBody>
                    <a:bodyPr/>
                    <a:lstStyle/>
                    <a:p>
                      <a:pPr indent="0" lvl="0" marL="0" marR="0" rtl="0" algn="l">
                        <a:spcBef>
                          <a:spcPts val="0"/>
                        </a:spcBef>
                        <a:spcAft>
                          <a:spcPts val="0"/>
                        </a:spcAft>
                        <a:buNone/>
                      </a:pPr>
                      <a:r>
                        <a:rPr lang="en-US" sz="1200"/>
                        <a:t>√</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a:t>√</a:t>
                      </a:r>
                      <a:endParaRPr sz="1200"/>
                    </a:p>
                  </a:txBody>
                  <a:tcPr marT="45725" marB="45725" marR="91450" marL="91450"/>
                </a:tc>
              </a:tr>
              <a:tr h="370850">
                <a:tc>
                  <a:txBody>
                    <a:bodyPr/>
                    <a:lstStyle/>
                    <a:p>
                      <a:pPr indent="0" lvl="0" marL="0" marR="0" rtl="0" algn="l">
                        <a:spcBef>
                          <a:spcPts val="0"/>
                        </a:spcBef>
                        <a:spcAft>
                          <a:spcPts val="0"/>
                        </a:spcAft>
                        <a:buNone/>
                      </a:pPr>
                      <a:r>
                        <a:rPr lang="en-US" sz="1200"/>
                        <a:t>Posttreatment</a:t>
                      </a:r>
                      <a:endParaRPr sz="1200"/>
                    </a:p>
                  </a:txBody>
                  <a:tcPr marT="45725" marB="45725" marR="91450" marL="91450"/>
                </a:tc>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lang="en-US" sz="1200"/>
                        <a:t>√</a:t>
                      </a:r>
                      <a:endParaRPr/>
                    </a:p>
                  </a:txBody>
                  <a:tcPr marT="45725" marB="45725" marR="91450" marL="91450"/>
                </a:tc>
              </a:tr>
            </a:tbl>
          </a:graphicData>
        </a:graphic>
      </p:graphicFrame>
      <p:sp>
        <p:nvSpPr>
          <p:cNvPr id="606" name="Google Shape;606;p63"/>
          <p:cNvSpPr txBox="1"/>
          <p:nvPr/>
        </p:nvSpPr>
        <p:spPr>
          <a:xfrm>
            <a:off x="609600" y="4343400"/>
            <a:ext cx="8077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Because of the </a:t>
            </a:r>
            <a:r>
              <a:rPr lang="en-US" sz="1800">
                <a:solidFill>
                  <a:srgbClr val="FF0000"/>
                </a:solidFill>
                <a:latin typeface="Calibri"/>
                <a:ea typeface="Calibri"/>
                <a:cs typeface="Calibri"/>
                <a:sym typeface="Calibri"/>
              </a:rPr>
              <a:t>national financial healthcare crisis </a:t>
            </a:r>
            <a:r>
              <a:rPr lang="en-US" sz="1800">
                <a:solidFill>
                  <a:schemeClr val="dk1"/>
                </a:solidFill>
                <a:latin typeface="Calibri"/>
                <a:ea typeface="Calibri"/>
                <a:cs typeface="Calibri"/>
                <a:sym typeface="Calibri"/>
              </a:rPr>
              <a:t>coupled with </a:t>
            </a:r>
            <a:r>
              <a:rPr lang="en-US" sz="1800">
                <a:solidFill>
                  <a:srgbClr val="FF0000"/>
                </a:solidFill>
                <a:latin typeface="Calibri"/>
                <a:ea typeface="Calibri"/>
                <a:cs typeface="Calibri"/>
                <a:sym typeface="Calibri"/>
              </a:rPr>
              <a:t>improved electronic data collection</a:t>
            </a:r>
            <a:r>
              <a:rPr lang="en-US" sz="1800">
                <a:solidFill>
                  <a:schemeClr val="dk1"/>
                </a:solidFill>
                <a:latin typeface="Calibri"/>
                <a:ea typeface="Calibri"/>
                <a:cs typeface="Calibri"/>
                <a:sym typeface="Calibri"/>
              </a:rPr>
              <a:t>, such regulation is likely to increase in the future</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Marginalization</a:t>
            </a:r>
            <a:endParaRPr/>
          </a:p>
        </p:txBody>
      </p:sp>
      <p:sp>
        <p:nvSpPr>
          <p:cNvPr id="612" name="Google Shape;612;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
        <p:nvSpPr>
          <p:cNvPr id="618" name="Google Shape;618;p65"/>
          <p:cNvSpPr txBox="1"/>
          <p:nvPr/>
        </p:nvSpPr>
        <p:spPr>
          <a:xfrm>
            <a:off x="1447800" y="6248400"/>
            <a:ext cx="6705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Alfred Dreyfus falsely accused of treason and publicly cashiered 1895</a:t>
            </a:r>
            <a:endParaRPr/>
          </a:p>
        </p:txBody>
      </p:sp>
      <p:sp>
        <p:nvSpPr>
          <p:cNvPr id="619" name="Google Shape;619;p65"/>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Physician Demotion</a:t>
            </a:r>
            <a:endParaRPr/>
          </a:p>
        </p:txBody>
      </p:sp>
      <p:pic>
        <p:nvPicPr>
          <p:cNvPr descr="http://www.newyorker.com/images/2009/09/28/p233/090928_r18848_p233.jpg" id="620" name="Google Shape;620;p65"/>
          <p:cNvPicPr preferRelativeResize="0"/>
          <p:nvPr/>
        </p:nvPicPr>
        <p:blipFill rotWithShape="1">
          <a:blip r:embed="rId3">
            <a:alphaModFix/>
          </a:blip>
          <a:srcRect b="0" l="0" r="0" t="0"/>
          <a:stretch/>
        </p:blipFill>
        <p:spPr>
          <a:xfrm>
            <a:off x="2743200" y="990600"/>
            <a:ext cx="3581400" cy="5057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6"/>
          <p:cNvSpPr txBox="1"/>
          <p:nvPr>
            <p:ph type="title"/>
          </p:nvPr>
        </p:nvSpPr>
        <p:spPr>
          <a:xfrm>
            <a:off x="304800" y="152400"/>
            <a:ext cx="8534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lang="en-US" sz="3200"/>
              <a:t>The Appearance of the “Healthcare Provider” to the Detriment of the Physician-Patient Covenant</a:t>
            </a:r>
            <a:endParaRPr sz="3200"/>
          </a:p>
        </p:txBody>
      </p:sp>
      <p:sp>
        <p:nvSpPr>
          <p:cNvPr id="626" name="Google Shape;626;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www.medicalcodingandbilling.com/images/billing_statement.jpg" id="627" name="Google Shape;627;p66"/>
          <p:cNvPicPr preferRelativeResize="0"/>
          <p:nvPr/>
        </p:nvPicPr>
        <p:blipFill rotWithShape="1">
          <a:blip r:embed="rId3">
            <a:alphaModFix/>
          </a:blip>
          <a:srcRect b="0" l="0" r="0" t="0"/>
          <a:stretch/>
        </p:blipFill>
        <p:spPr>
          <a:xfrm>
            <a:off x="2819400" y="1524000"/>
            <a:ext cx="3429000" cy="516193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7"/>
          <p:cNvSpPr txBox="1"/>
          <p:nvPr>
            <p:ph type="title"/>
          </p:nvPr>
        </p:nvSpPr>
        <p:spPr>
          <a:xfrm>
            <a:off x="152400" y="1066800"/>
            <a:ext cx="8991600" cy="13255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en-US" sz="3200"/>
              <a:t>Resulting Physician Shortfalls</a:t>
            </a:r>
            <a:br>
              <a:rPr lang="en-US" sz="3200"/>
            </a:br>
            <a:r>
              <a:rPr lang="en-US" sz="3200"/>
              <a:t>So the traditional paradigm of an absolute moral commitment to an individual’s patient’s welfare is sustained by rigorously screening with whom one develops a doctor-patient relationship</a:t>
            </a:r>
            <a:br>
              <a:rPr lang="en-US" sz="3200"/>
            </a:br>
            <a:endParaRPr sz="3200"/>
          </a:p>
        </p:txBody>
      </p:sp>
      <p:sp>
        <p:nvSpPr>
          <p:cNvPr id="633" name="Google Shape;633;p67"/>
          <p:cNvSpPr txBox="1"/>
          <p:nvPr>
            <p:ph idx="1" type="body"/>
          </p:nvPr>
        </p:nvSpPr>
        <p:spPr>
          <a:xfrm>
            <a:off x="457200" y="3124200"/>
            <a:ext cx="8229600" cy="3505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Avoiding non-insurance patients.</a:t>
            </a:r>
            <a:endParaRPr/>
          </a:p>
          <a:p>
            <a:pPr indent="-342900" lvl="0" marL="342900" rtl="0" algn="l">
              <a:spcBef>
                <a:spcPts val="400"/>
              </a:spcBef>
              <a:spcAft>
                <a:spcPts val="0"/>
              </a:spcAft>
              <a:buClr>
                <a:schemeClr val="dk1"/>
              </a:buClr>
              <a:buSzPts val="2000"/>
              <a:buChar char="•"/>
            </a:pPr>
            <a:r>
              <a:rPr lang="en-US" sz="2000"/>
              <a:t>Avoiding subspecialty and geographic areas where compensation is less.</a:t>
            </a:r>
            <a:endParaRPr/>
          </a:p>
          <a:p>
            <a:pPr indent="-342900" lvl="0" marL="342900" rtl="0" algn="l">
              <a:spcBef>
                <a:spcPts val="400"/>
              </a:spcBef>
              <a:spcAft>
                <a:spcPts val="0"/>
              </a:spcAft>
              <a:buClr>
                <a:schemeClr val="dk1"/>
              </a:buClr>
              <a:buSzPts val="2000"/>
              <a:buChar char="•"/>
            </a:pPr>
            <a:r>
              <a:rPr lang="en-US" sz="2000"/>
              <a:t>Avoiding emergency room coverage</a:t>
            </a:r>
            <a:endParaRPr/>
          </a:p>
          <a:p>
            <a:pPr indent="-342900" lvl="0" marL="342900" rtl="0" algn="l">
              <a:spcBef>
                <a:spcPts val="400"/>
              </a:spcBef>
              <a:spcAft>
                <a:spcPts val="0"/>
              </a:spcAft>
              <a:buClr>
                <a:schemeClr val="dk1"/>
              </a:buClr>
              <a:buSzPts val="2000"/>
              <a:buChar char="•"/>
            </a:pPr>
            <a:r>
              <a:rPr lang="en-US" sz="2000"/>
              <a:t>Care and procedures affected by coding concerns</a:t>
            </a:r>
            <a:endParaRPr/>
          </a:p>
          <a:p>
            <a:pPr indent="-342900" lvl="0" marL="342900" rtl="0" algn="l">
              <a:spcBef>
                <a:spcPts val="400"/>
              </a:spcBef>
              <a:spcAft>
                <a:spcPts val="0"/>
              </a:spcAft>
              <a:buClr>
                <a:schemeClr val="dk1"/>
              </a:buClr>
              <a:buSzPts val="2000"/>
              <a:buChar char="•"/>
            </a:pPr>
            <a:r>
              <a:rPr lang="en-US" sz="2000"/>
              <a:t>Testifying against fellow physicians in meritless malpractice cases</a:t>
            </a:r>
            <a:endParaRPr/>
          </a:p>
          <a:p>
            <a:pPr indent="-342900" lvl="0" marL="342900" rtl="0" algn="l">
              <a:spcBef>
                <a:spcPts val="400"/>
              </a:spcBef>
              <a:spcAft>
                <a:spcPts val="0"/>
              </a:spcAft>
              <a:buClr>
                <a:schemeClr val="dk1"/>
              </a:buClr>
              <a:buSzPts val="2000"/>
              <a:buChar char="•"/>
            </a:pPr>
            <a:r>
              <a:rPr lang="en-US" sz="2000"/>
              <a:t>Failing to demand high quality research</a:t>
            </a:r>
            <a:endParaRPr/>
          </a:p>
          <a:p>
            <a:pPr indent="-342900" lvl="0" marL="342900" rtl="0" algn="l">
              <a:spcBef>
                <a:spcPts val="400"/>
              </a:spcBef>
              <a:spcAft>
                <a:spcPts val="0"/>
              </a:spcAft>
              <a:buClr>
                <a:schemeClr val="dk1"/>
              </a:buClr>
              <a:buSzPts val="2000"/>
              <a:buChar char="•"/>
            </a:pPr>
            <a:r>
              <a:rPr lang="en-US" sz="2000"/>
              <a:t>Avoiding the political process</a:t>
            </a:r>
            <a:endParaRPr/>
          </a:p>
          <a:p>
            <a:pPr indent="-342900" lvl="0" marL="342900" rtl="0" algn="l">
              <a:spcBef>
                <a:spcPts val="400"/>
              </a:spcBef>
              <a:spcAft>
                <a:spcPts val="0"/>
              </a:spcAft>
              <a:buClr>
                <a:schemeClr val="dk1"/>
              </a:buClr>
              <a:buSzPts val="2000"/>
              <a:buChar char="•"/>
            </a:pPr>
            <a:r>
              <a:rPr lang="en-US" sz="2000"/>
              <a:t>Not responding to pointless government and insurance ukases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Crisis Chronology</a:t>
            </a:r>
            <a:endParaRPr/>
          </a:p>
        </p:txBody>
      </p:sp>
      <p:grpSp>
        <p:nvGrpSpPr>
          <p:cNvPr id="639" name="Google Shape;639;p68"/>
          <p:cNvGrpSpPr/>
          <p:nvPr/>
        </p:nvGrpSpPr>
        <p:grpSpPr>
          <a:xfrm>
            <a:off x="464433" y="2133679"/>
            <a:ext cx="8215133" cy="3459003"/>
            <a:chOff x="7233" y="533479"/>
            <a:chExt cx="8215133" cy="3459003"/>
          </a:xfrm>
        </p:grpSpPr>
        <p:sp>
          <p:nvSpPr>
            <p:cNvPr id="640" name="Google Shape;640;p68"/>
            <p:cNvSpPr/>
            <p:nvPr/>
          </p:nvSpPr>
          <p:spPr>
            <a:xfrm>
              <a:off x="7233" y="533479"/>
              <a:ext cx="2161877" cy="129712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8"/>
            <p:cNvSpPr txBox="1"/>
            <p:nvPr/>
          </p:nvSpPr>
          <p:spPr>
            <a:xfrm>
              <a:off x="7233" y="533479"/>
              <a:ext cx="2161877" cy="1297126"/>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 Healthcare Beneficiaries</a:t>
              </a:r>
              <a:endParaRPr sz="2300">
                <a:solidFill>
                  <a:schemeClr val="lt1"/>
                </a:solidFill>
                <a:latin typeface="Calibri"/>
                <a:ea typeface="Calibri"/>
                <a:cs typeface="Calibri"/>
                <a:sym typeface="Calibri"/>
              </a:endParaRPr>
            </a:p>
          </p:txBody>
        </p:sp>
        <p:sp>
          <p:nvSpPr>
            <p:cNvPr id="642" name="Google Shape;642;p68"/>
            <p:cNvSpPr/>
            <p:nvPr/>
          </p:nvSpPr>
          <p:spPr>
            <a:xfrm>
              <a:off x="2359355" y="913970"/>
              <a:ext cx="458317" cy="53614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8"/>
            <p:cNvSpPr txBox="1"/>
            <p:nvPr/>
          </p:nvSpPr>
          <p:spPr>
            <a:xfrm>
              <a:off x="2359355" y="913970"/>
              <a:ext cx="458317" cy="5361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644" name="Google Shape;644;p68"/>
            <p:cNvSpPr/>
            <p:nvPr/>
          </p:nvSpPr>
          <p:spPr>
            <a:xfrm>
              <a:off x="3033861" y="533479"/>
              <a:ext cx="2161877" cy="129712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8"/>
            <p:cNvSpPr txBox="1"/>
            <p:nvPr/>
          </p:nvSpPr>
          <p:spPr>
            <a:xfrm>
              <a:off x="3033861" y="533479"/>
              <a:ext cx="2161877" cy="1297126"/>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 Physician Compensation</a:t>
              </a:r>
              <a:endParaRPr sz="2300">
                <a:solidFill>
                  <a:schemeClr val="lt1"/>
                </a:solidFill>
                <a:latin typeface="Calibri"/>
                <a:ea typeface="Calibri"/>
                <a:cs typeface="Calibri"/>
                <a:sym typeface="Calibri"/>
              </a:endParaRPr>
            </a:p>
          </p:txBody>
        </p:sp>
        <p:sp>
          <p:nvSpPr>
            <p:cNvPr id="646" name="Google Shape;646;p68"/>
            <p:cNvSpPr/>
            <p:nvPr/>
          </p:nvSpPr>
          <p:spPr>
            <a:xfrm>
              <a:off x="5385983" y="913970"/>
              <a:ext cx="458317" cy="53614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8"/>
            <p:cNvSpPr txBox="1"/>
            <p:nvPr/>
          </p:nvSpPr>
          <p:spPr>
            <a:xfrm>
              <a:off x="5385983" y="913970"/>
              <a:ext cx="458317" cy="5361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648" name="Google Shape;648;p68"/>
            <p:cNvSpPr/>
            <p:nvPr/>
          </p:nvSpPr>
          <p:spPr>
            <a:xfrm>
              <a:off x="6060489" y="533479"/>
              <a:ext cx="2161877" cy="129712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8"/>
            <p:cNvSpPr txBox="1"/>
            <p:nvPr/>
          </p:nvSpPr>
          <p:spPr>
            <a:xfrm>
              <a:off x="6060489" y="533479"/>
              <a:ext cx="2161877" cy="1297126"/>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 Physician Control Mechanisms</a:t>
              </a:r>
              <a:endParaRPr sz="2300">
                <a:solidFill>
                  <a:schemeClr val="lt1"/>
                </a:solidFill>
                <a:latin typeface="Calibri"/>
                <a:ea typeface="Calibri"/>
                <a:cs typeface="Calibri"/>
                <a:sym typeface="Calibri"/>
              </a:endParaRPr>
            </a:p>
          </p:txBody>
        </p:sp>
        <p:sp>
          <p:nvSpPr>
            <p:cNvPr id="650" name="Google Shape;650;p68"/>
            <p:cNvSpPr/>
            <p:nvPr/>
          </p:nvSpPr>
          <p:spPr>
            <a:xfrm rot="5400000">
              <a:off x="6912269" y="1981937"/>
              <a:ext cx="458317" cy="53614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8"/>
            <p:cNvSpPr txBox="1"/>
            <p:nvPr/>
          </p:nvSpPr>
          <p:spPr>
            <a:xfrm rot="10800000">
              <a:off x="6912269" y="1981937"/>
              <a:ext cx="458317" cy="5361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652" name="Google Shape;652;p68"/>
            <p:cNvSpPr/>
            <p:nvPr/>
          </p:nvSpPr>
          <p:spPr>
            <a:xfrm>
              <a:off x="6060489" y="2695356"/>
              <a:ext cx="2161877" cy="129712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8"/>
            <p:cNvSpPr txBox="1"/>
            <p:nvPr/>
          </p:nvSpPr>
          <p:spPr>
            <a:xfrm>
              <a:off x="6060489" y="2695356"/>
              <a:ext cx="2161877" cy="1297126"/>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Physician Marginalization</a:t>
              </a:r>
              <a:endParaRPr sz="2300">
                <a:solidFill>
                  <a:schemeClr val="lt1"/>
                </a:solidFill>
                <a:latin typeface="Calibri"/>
                <a:ea typeface="Calibri"/>
                <a:cs typeface="Calibri"/>
                <a:sym typeface="Calibri"/>
              </a:endParaRPr>
            </a:p>
          </p:txBody>
        </p:sp>
        <p:sp>
          <p:nvSpPr>
            <p:cNvPr id="654" name="Google Shape;654;p68"/>
            <p:cNvSpPr/>
            <p:nvPr/>
          </p:nvSpPr>
          <p:spPr>
            <a:xfrm rot="10800000">
              <a:off x="5411926" y="3075847"/>
              <a:ext cx="458317" cy="53614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8"/>
            <p:cNvSpPr txBox="1"/>
            <p:nvPr/>
          </p:nvSpPr>
          <p:spPr>
            <a:xfrm>
              <a:off x="5411926" y="3075847"/>
              <a:ext cx="458317" cy="5361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656" name="Google Shape;656;p68"/>
            <p:cNvSpPr/>
            <p:nvPr/>
          </p:nvSpPr>
          <p:spPr>
            <a:xfrm>
              <a:off x="3033861" y="2695356"/>
              <a:ext cx="2161877" cy="129712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8"/>
            <p:cNvSpPr txBox="1"/>
            <p:nvPr/>
          </p:nvSpPr>
          <p:spPr>
            <a:xfrm>
              <a:off x="3033861" y="2695356"/>
              <a:ext cx="2161877" cy="1297126"/>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Healthcare Inefficiency</a:t>
              </a:r>
              <a:endParaRPr sz="2300">
                <a:solidFill>
                  <a:schemeClr val="lt1"/>
                </a:solidFill>
                <a:latin typeface="Calibri"/>
                <a:ea typeface="Calibri"/>
                <a:cs typeface="Calibri"/>
                <a:sym typeface="Calibri"/>
              </a:endParaRPr>
            </a:p>
          </p:txBody>
        </p:sp>
        <p:sp>
          <p:nvSpPr>
            <p:cNvPr id="658" name="Google Shape;658;p68"/>
            <p:cNvSpPr/>
            <p:nvPr/>
          </p:nvSpPr>
          <p:spPr>
            <a:xfrm rot="10800000">
              <a:off x="2385298" y="3075847"/>
              <a:ext cx="458317" cy="536145"/>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8"/>
            <p:cNvSpPr txBox="1"/>
            <p:nvPr/>
          </p:nvSpPr>
          <p:spPr>
            <a:xfrm>
              <a:off x="2385298" y="3075847"/>
              <a:ext cx="458317" cy="5361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900">
                <a:solidFill>
                  <a:schemeClr val="lt1"/>
                </a:solidFill>
                <a:latin typeface="Calibri"/>
                <a:ea typeface="Calibri"/>
                <a:cs typeface="Calibri"/>
                <a:sym typeface="Calibri"/>
              </a:endParaRPr>
            </a:p>
          </p:txBody>
        </p:sp>
        <p:sp>
          <p:nvSpPr>
            <p:cNvPr id="660" name="Google Shape;660;p68"/>
            <p:cNvSpPr/>
            <p:nvPr/>
          </p:nvSpPr>
          <p:spPr>
            <a:xfrm>
              <a:off x="7233" y="2695356"/>
              <a:ext cx="2161877" cy="129712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8"/>
            <p:cNvSpPr txBox="1"/>
            <p:nvPr/>
          </p:nvSpPr>
          <p:spPr>
            <a:xfrm>
              <a:off x="7233" y="2695356"/>
              <a:ext cx="2161877" cy="1297126"/>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n-US" sz="2300">
                  <a:solidFill>
                    <a:schemeClr val="lt1"/>
                  </a:solidFill>
                  <a:latin typeface="Calibri"/>
                  <a:ea typeface="Calibri"/>
                  <a:cs typeface="Calibri"/>
                  <a:sym typeface="Calibri"/>
                </a:rPr>
                <a:t>Healthcare Crisis</a:t>
              </a:r>
              <a:endParaRPr sz="23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52400" y="304800"/>
            <a:ext cx="8686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lang="en-US" sz="3200"/>
              <a:t>Moreover comparative statistics demonizing the American Healthcare System often faulted</a:t>
            </a:r>
            <a:br>
              <a:rPr lang="en-US" sz="3200"/>
            </a:br>
            <a:r>
              <a:rPr lang="en-US" sz="3200"/>
              <a:t>For instance:</a:t>
            </a:r>
            <a:endParaRPr sz="3200"/>
          </a:p>
        </p:txBody>
      </p:sp>
      <p:sp>
        <p:nvSpPr>
          <p:cNvPr id="130" name="Google Shape;130;p6"/>
          <p:cNvSpPr txBox="1"/>
          <p:nvPr>
            <p:ph idx="1" type="body"/>
          </p:nvPr>
        </p:nvSpPr>
        <p:spPr>
          <a:xfrm>
            <a:off x="457200" y="1676400"/>
            <a:ext cx="8229600" cy="49530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FF0000"/>
              </a:buClr>
              <a:buSzPct val="100000"/>
              <a:buChar char="•"/>
            </a:pPr>
            <a:r>
              <a:rPr lang="en-US" u="sng">
                <a:solidFill>
                  <a:srgbClr val="FF0000"/>
                </a:solidFill>
              </a:rPr>
              <a:t>High infant mortality </a:t>
            </a:r>
            <a:r>
              <a:rPr lang="en-US"/>
              <a:t>in USA (6.9 per 1000 in 2003-05). The quality of a country's documentation of perinatal mortality matter greatly to the accuracy of its infant mortality statistics. In some countries, infants who die in the first 24 hours are misreported as stillbirths rather than infant deaths. Those countries do not follow WHO recommendations for the reporting of live births and infant deaths.</a:t>
            </a:r>
            <a:endParaRPr/>
          </a:p>
          <a:p>
            <a:pPr indent="-342900" lvl="0" marL="342900" rtl="0" algn="l">
              <a:spcBef>
                <a:spcPts val="592"/>
              </a:spcBef>
              <a:spcAft>
                <a:spcPts val="0"/>
              </a:spcAft>
              <a:buClr>
                <a:srgbClr val="FF0000"/>
              </a:buClr>
              <a:buSzPct val="100000"/>
              <a:buChar char="•"/>
            </a:pPr>
            <a:r>
              <a:rPr lang="en-US" u="sng">
                <a:solidFill>
                  <a:srgbClr val="FF0000"/>
                </a:solidFill>
              </a:rPr>
              <a:t>High obesity rate </a:t>
            </a:r>
            <a:r>
              <a:rPr lang="en-US"/>
              <a:t>in USA is not considered as a variable that affects healthcare outcome and life expectancy.</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9"/>
          <p:cNvSpPr txBox="1"/>
          <p:nvPr>
            <p:ph type="title"/>
          </p:nvPr>
        </p:nvSpPr>
        <p:spPr>
          <a:xfrm>
            <a:off x="457200" y="1143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41935"/>
              <a:buFont typeface="Calibri"/>
              <a:buNone/>
            </a:pPr>
            <a:r>
              <a:rPr lang="en-US"/>
              <a:t>An additional problem</a:t>
            </a:r>
            <a:br>
              <a:rPr lang="en-US"/>
            </a:br>
            <a:r>
              <a:rPr lang="en-US" sz="3100"/>
              <a:t>Data difficulties in physicians efforts toward treatment efficiency and resource stewardship</a:t>
            </a:r>
            <a:endParaRPr sz="31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672" name="Google Shape;672;p7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MAGICMED copy.jpg (25548 bytes)" id="673" name="Google Shape;673;p70"/>
          <p:cNvPicPr preferRelativeResize="0"/>
          <p:nvPr/>
        </p:nvPicPr>
        <p:blipFill rotWithShape="1">
          <a:blip r:embed="rId3">
            <a:alphaModFix/>
          </a:blip>
          <a:srcRect b="0" l="0" r="0" t="0"/>
          <a:stretch/>
        </p:blipFill>
        <p:spPr>
          <a:xfrm>
            <a:off x="2590800" y="1447800"/>
            <a:ext cx="3600364" cy="3505200"/>
          </a:xfrm>
          <a:prstGeom prst="rect">
            <a:avLst/>
          </a:prstGeom>
          <a:noFill/>
          <a:ln>
            <a:noFill/>
          </a:ln>
        </p:spPr>
      </p:pic>
      <p:sp>
        <p:nvSpPr>
          <p:cNvPr id="674" name="Google Shape;674;p70"/>
          <p:cNvSpPr/>
          <p:nvPr/>
        </p:nvSpPr>
        <p:spPr>
          <a:xfrm>
            <a:off x="1676400" y="5791200"/>
            <a:ext cx="5867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Astrologer diagnosing and prognosticating medical issues by studying the position of the stars (German manuscript, 1464) </a:t>
            </a:r>
            <a:endParaRPr sz="18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680" name="Google Shape;680;p7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ttp://laphamsquarterly.org/roundtable/images/(rembrandt)-the-anatomy-lecture-of-dr-nicolaes-tulp.jpg" id="681" name="Google Shape;681;p71"/>
          <p:cNvPicPr preferRelativeResize="0"/>
          <p:nvPr/>
        </p:nvPicPr>
        <p:blipFill rotWithShape="1">
          <a:blip r:embed="rId3">
            <a:alphaModFix/>
          </a:blip>
          <a:srcRect b="0" l="0" r="0" t="0"/>
          <a:stretch/>
        </p:blipFill>
        <p:spPr>
          <a:xfrm>
            <a:off x="1600200" y="685800"/>
            <a:ext cx="5791200" cy="4343400"/>
          </a:xfrm>
          <a:prstGeom prst="rect">
            <a:avLst/>
          </a:prstGeom>
          <a:noFill/>
          <a:ln>
            <a:noFill/>
          </a:ln>
        </p:spPr>
      </p:pic>
      <p:sp>
        <p:nvSpPr>
          <p:cNvPr id="682" name="Google Shape;682;p71"/>
          <p:cNvSpPr/>
          <p:nvPr/>
        </p:nvSpPr>
        <p:spPr>
          <a:xfrm>
            <a:off x="1752600" y="5334000"/>
            <a:ext cx="5562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Rembrandt “The Anatomy Lesson of Doctor Tulp” (1632) </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Evidence-Based Medicine (EBM)</a:t>
            </a:r>
            <a:endParaRPr/>
          </a:p>
        </p:txBody>
      </p:sp>
      <p:sp>
        <p:nvSpPr>
          <p:cNvPr id="688" name="Google Shape;688;p72"/>
          <p:cNvSpPr txBox="1"/>
          <p:nvPr>
            <p:ph idx="1" type="body"/>
          </p:nvPr>
        </p:nvSpPr>
        <p:spPr>
          <a:xfrm>
            <a:off x="457200" y="1600201"/>
            <a:ext cx="8229600" cy="2286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is defined as </a:t>
            </a:r>
            <a:r>
              <a:rPr lang="en-US">
                <a:solidFill>
                  <a:srgbClr val="FF0000"/>
                </a:solidFill>
              </a:rPr>
              <a:t>“conscientious, explicit, and judicious use of current best evidence in making decisions about the care of individual patients.”</a:t>
            </a:r>
            <a:endParaRPr>
              <a:solidFill>
                <a:srgbClr val="FF0000"/>
              </a:solidFill>
            </a:endParaRPr>
          </a:p>
        </p:txBody>
      </p:sp>
      <p:sp>
        <p:nvSpPr>
          <p:cNvPr id="689" name="Google Shape;689;p72"/>
          <p:cNvSpPr txBox="1"/>
          <p:nvPr/>
        </p:nvSpPr>
        <p:spPr>
          <a:xfrm>
            <a:off x="914400" y="5029200"/>
            <a:ext cx="18995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Sackett et al. 1997</a:t>
            </a: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Clinical Practice Guidelines (CPGs)</a:t>
            </a:r>
            <a:endParaRPr/>
          </a:p>
        </p:txBody>
      </p:sp>
      <p:sp>
        <p:nvSpPr>
          <p:cNvPr id="695" name="Google Shape;695;p73"/>
          <p:cNvSpPr txBox="1"/>
          <p:nvPr>
            <p:ph idx="1" type="body"/>
          </p:nvPr>
        </p:nvSpPr>
        <p:spPr>
          <a:xfrm>
            <a:off x="457200" y="1600201"/>
            <a:ext cx="8229600" cy="32766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are defined according to the Institute of Medicine (1990) as </a:t>
            </a:r>
            <a:r>
              <a:rPr lang="en-US">
                <a:solidFill>
                  <a:srgbClr val="FF0000"/>
                </a:solidFill>
              </a:rPr>
              <a:t>"</a:t>
            </a:r>
            <a:r>
              <a:rPr i="1" lang="en-US">
                <a:solidFill>
                  <a:srgbClr val="FF0000"/>
                </a:solidFill>
              </a:rPr>
              <a:t>systematically developed statements to assist practitioner and patient decisions about appropriate health care for specific clinical circumstances.</a:t>
            </a:r>
            <a:r>
              <a:rPr lang="en-US">
                <a:solidFill>
                  <a:srgbClr val="FF0000"/>
                </a:solidFill>
              </a:rPr>
              <a:t>“*</a:t>
            </a:r>
            <a:endParaRPr/>
          </a:p>
          <a:p>
            <a:pPr indent="-342900" lvl="0" marL="342900" rtl="0" algn="l">
              <a:spcBef>
                <a:spcPts val="640"/>
              </a:spcBef>
              <a:spcAft>
                <a:spcPts val="0"/>
              </a:spcAft>
              <a:buClr>
                <a:schemeClr val="dk1"/>
              </a:buClr>
              <a:buSzPts val="3200"/>
              <a:buChar char="•"/>
            </a:pPr>
            <a:r>
              <a:rPr lang="en-US"/>
              <a:t>In French - </a:t>
            </a:r>
            <a:r>
              <a:rPr i="1" lang="en-US"/>
              <a:t>Lignes Directrices Cliniques.</a:t>
            </a:r>
            <a:endParaRPr/>
          </a:p>
        </p:txBody>
      </p:sp>
      <p:sp>
        <p:nvSpPr>
          <p:cNvPr id="696" name="Google Shape;696;p73"/>
          <p:cNvSpPr txBox="1"/>
          <p:nvPr/>
        </p:nvSpPr>
        <p:spPr>
          <a:xfrm>
            <a:off x="762000" y="5486400"/>
            <a:ext cx="789863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Field, M., and K. Lohr, eds. 1990. </a:t>
            </a:r>
            <a:r>
              <a:rPr i="1" lang="en-US" sz="1800">
                <a:solidFill>
                  <a:schemeClr val="dk1"/>
                </a:solidFill>
                <a:latin typeface="Calibri"/>
                <a:ea typeface="Calibri"/>
                <a:cs typeface="Calibri"/>
                <a:sym typeface="Calibri"/>
              </a:rPr>
              <a:t>Clinical Practice Guidelines: Directions for a New</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Program 8. Washington, DC: Institute of Medicine.</a:t>
            </a: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Clinical Practice Guidelines (CPG) Development</a:t>
            </a:r>
            <a:endParaRPr/>
          </a:p>
        </p:txBody>
      </p:sp>
      <p:grpSp>
        <p:nvGrpSpPr>
          <p:cNvPr id="702" name="Google Shape;702;p74"/>
          <p:cNvGrpSpPr/>
          <p:nvPr/>
        </p:nvGrpSpPr>
        <p:grpSpPr>
          <a:xfrm>
            <a:off x="460716" y="1712876"/>
            <a:ext cx="8222567" cy="4300609"/>
            <a:chOff x="3516" y="112676"/>
            <a:chExt cx="8222567" cy="4300609"/>
          </a:xfrm>
        </p:grpSpPr>
        <p:sp>
          <p:nvSpPr>
            <p:cNvPr id="703" name="Google Shape;703;p74"/>
            <p:cNvSpPr/>
            <p:nvPr/>
          </p:nvSpPr>
          <p:spPr>
            <a:xfrm>
              <a:off x="2816066" y="1815818"/>
              <a:ext cx="2597467" cy="2597467"/>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4"/>
            <p:cNvSpPr txBox="1"/>
            <p:nvPr/>
          </p:nvSpPr>
          <p:spPr>
            <a:xfrm>
              <a:off x="2816066" y="1815818"/>
              <a:ext cx="2597467" cy="259746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n-US" sz="3200">
                  <a:solidFill>
                    <a:schemeClr val="lt1"/>
                  </a:solidFill>
                  <a:latin typeface="Calibri"/>
                  <a:ea typeface="Calibri"/>
                  <a:cs typeface="Calibri"/>
                  <a:sym typeface="Calibri"/>
                </a:rPr>
                <a:t>Clinical Practice Guidelines</a:t>
              </a:r>
              <a:endParaRPr sz="3200">
                <a:solidFill>
                  <a:schemeClr val="lt1"/>
                </a:solidFill>
                <a:latin typeface="Calibri"/>
                <a:ea typeface="Calibri"/>
                <a:cs typeface="Calibri"/>
                <a:sym typeface="Calibri"/>
              </a:endParaRPr>
            </a:p>
          </p:txBody>
        </p:sp>
        <p:sp>
          <p:nvSpPr>
            <p:cNvPr id="705" name="Google Shape;705;p74"/>
            <p:cNvSpPr/>
            <p:nvPr/>
          </p:nvSpPr>
          <p:spPr>
            <a:xfrm rot="-8700000">
              <a:off x="1048123" y="1329610"/>
              <a:ext cx="2092257" cy="740278"/>
            </a:xfrm>
            <a:prstGeom prst="lef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4"/>
            <p:cNvSpPr/>
            <p:nvPr/>
          </p:nvSpPr>
          <p:spPr>
            <a:xfrm>
              <a:off x="3516" y="112676"/>
              <a:ext cx="2467594" cy="197407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4"/>
            <p:cNvSpPr txBox="1"/>
            <p:nvPr/>
          </p:nvSpPr>
          <p:spPr>
            <a:xfrm>
              <a:off x="3516" y="112676"/>
              <a:ext cx="2467594" cy="19740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4000">
                  <a:solidFill>
                    <a:schemeClr val="lt1"/>
                  </a:solidFill>
                  <a:latin typeface="Calibri"/>
                  <a:ea typeface="Calibri"/>
                  <a:cs typeface="Calibri"/>
                  <a:sym typeface="Calibri"/>
                </a:rPr>
                <a:t>Evidence-</a:t>
              </a:r>
              <a:endParaRPr sz="40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None/>
              </a:pPr>
              <a:r>
                <a:rPr lang="en-US" sz="4000">
                  <a:solidFill>
                    <a:schemeClr val="lt1"/>
                  </a:solidFill>
                  <a:latin typeface="Calibri"/>
                  <a:ea typeface="Calibri"/>
                  <a:cs typeface="Calibri"/>
                  <a:sym typeface="Calibri"/>
                </a:rPr>
                <a:t>based Medicine</a:t>
              </a:r>
              <a:endParaRPr sz="4000">
                <a:solidFill>
                  <a:schemeClr val="lt1"/>
                </a:solidFill>
                <a:latin typeface="Calibri"/>
                <a:ea typeface="Calibri"/>
                <a:cs typeface="Calibri"/>
                <a:sym typeface="Calibri"/>
              </a:endParaRPr>
            </a:p>
          </p:txBody>
        </p:sp>
        <p:sp>
          <p:nvSpPr>
            <p:cNvPr id="708" name="Google Shape;708;p74"/>
            <p:cNvSpPr/>
            <p:nvPr/>
          </p:nvSpPr>
          <p:spPr>
            <a:xfrm rot="-2100000">
              <a:off x="5089219" y="1329610"/>
              <a:ext cx="2092257" cy="740278"/>
            </a:xfrm>
            <a:prstGeom prst="lef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4"/>
            <p:cNvSpPr/>
            <p:nvPr/>
          </p:nvSpPr>
          <p:spPr>
            <a:xfrm>
              <a:off x="5758489" y="112676"/>
              <a:ext cx="2467594" cy="197407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4"/>
            <p:cNvSpPr txBox="1"/>
            <p:nvPr/>
          </p:nvSpPr>
          <p:spPr>
            <a:xfrm>
              <a:off x="5758489" y="112676"/>
              <a:ext cx="2467594" cy="197407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4000">
                  <a:solidFill>
                    <a:schemeClr val="lt1"/>
                  </a:solidFill>
                  <a:latin typeface="Calibri"/>
                  <a:ea typeface="Calibri"/>
                  <a:cs typeface="Calibri"/>
                  <a:sym typeface="Calibri"/>
                </a:rPr>
                <a:t>Consensus Process</a:t>
              </a:r>
              <a:endParaRPr sz="4000">
                <a:solidFill>
                  <a:schemeClr val="lt1"/>
                </a:solidFill>
                <a:latin typeface="Calibri"/>
                <a:ea typeface="Calibri"/>
                <a:cs typeface="Calibri"/>
                <a:sym typeface="Calibri"/>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The scales are tipping toward EBM</a:t>
            </a:r>
            <a:endParaRPr/>
          </a:p>
        </p:txBody>
      </p:sp>
      <p:grpSp>
        <p:nvGrpSpPr>
          <p:cNvPr id="716" name="Google Shape;716;p75"/>
          <p:cNvGrpSpPr/>
          <p:nvPr/>
        </p:nvGrpSpPr>
        <p:grpSpPr>
          <a:xfrm>
            <a:off x="2529719" y="1600200"/>
            <a:ext cx="4239627" cy="4525962"/>
            <a:chOff x="2072519" y="0"/>
            <a:chExt cx="4239627" cy="4525962"/>
          </a:xfrm>
        </p:grpSpPr>
        <p:sp>
          <p:nvSpPr>
            <p:cNvPr id="717" name="Google Shape;717;p75"/>
            <p:cNvSpPr/>
            <p:nvPr/>
          </p:nvSpPr>
          <p:spPr>
            <a:xfrm>
              <a:off x="2123376" y="0"/>
              <a:ext cx="1629346" cy="905192"/>
            </a:xfrm>
            <a:prstGeom prst="roundRect">
              <a:avLst>
                <a:gd fmla="val 1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5"/>
            <p:cNvSpPr txBox="1"/>
            <p:nvPr/>
          </p:nvSpPr>
          <p:spPr>
            <a:xfrm>
              <a:off x="2123376" y="0"/>
              <a:ext cx="1629346" cy="905192"/>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dk1"/>
                  </a:solidFill>
                  <a:latin typeface="Calibri"/>
                  <a:ea typeface="Calibri"/>
                  <a:cs typeface="Calibri"/>
                  <a:sym typeface="Calibri"/>
                </a:rPr>
                <a:t>Consensus</a:t>
              </a:r>
              <a:endParaRPr sz="1700">
                <a:solidFill>
                  <a:schemeClr val="dk1"/>
                </a:solidFill>
                <a:latin typeface="Calibri"/>
                <a:ea typeface="Calibri"/>
                <a:cs typeface="Calibri"/>
                <a:sym typeface="Calibri"/>
              </a:endParaRPr>
            </a:p>
          </p:txBody>
        </p:sp>
        <p:sp>
          <p:nvSpPr>
            <p:cNvPr id="719" name="Google Shape;719;p75"/>
            <p:cNvSpPr/>
            <p:nvPr/>
          </p:nvSpPr>
          <p:spPr>
            <a:xfrm>
              <a:off x="4476877" y="0"/>
              <a:ext cx="1629346" cy="905192"/>
            </a:xfrm>
            <a:prstGeom prst="roundRect">
              <a:avLst>
                <a:gd fmla="val 10000" name="adj"/>
              </a:avLst>
            </a:prstGeom>
            <a:solidFill>
              <a:srgbClr val="CFD7E7">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5"/>
            <p:cNvSpPr txBox="1"/>
            <p:nvPr/>
          </p:nvSpPr>
          <p:spPr>
            <a:xfrm>
              <a:off x="4476877" y="0"/>
              <a:ext cx="1629346" cy="905192"/>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dk1"/>
                  </a:solidFill>
                  <a:latin typeface="Calibri"/>
                  <a:ea typeface="Calibri"/>
                  <a:cs typeface="Calibri"/>
                  <a:sym typeface="Calibri"/>
                </a:rPr>
                <a:t>Evidence-based Medicine</a:t>
              </a:r>
              <a:endParaRPr sz="1700">
                <a:solidFill>
                  <a:schemeClr val="dk1"/>
                </a:solidFill>
                <a:latin typeface="Calibri"/>
                <a:ea typeface="Calibri"/>
                <a:cs typeface="Calibri"/>
                <a:sym typeface="Calibri"/>
              </a:endParaRPr>
            </a:p>
          </p:txBody>
        </p:sp>
        <p:sp>
          <p:nvSpPr>
            <p:cNvPr id="721" name="Google Shape;721;p75"/>
            <p:cNvSpPr/>
            <p:nvPr/>
          </p:nvSpPr>
          <p:spPr>
            <a:xfrm>
              <a:off x="3775352" y="3847068"/>
              <a:ext cx="678894" cy="678894"/>
            </a:xfrm>
            <a:prstGeom prst="triangle">
              <a:avLst>
                <a:gd fmla="val 50000" name="adj"/>
              </a:avLst>
            </a:prstGeom>
            <a:solidFill>
              <a:srgbClr val="FF0000">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5"/>
            <p:cNvSpPr/>
            <p:nvPr/>
          </p:nvSpPr>
          <p:spPr>
            <a:xfrm rot="240000">
              <a:off x="2077494" y="3556154"/>
              <a:ext cx="4074610" cy="284924"/>
            </a:xfrm>
            <a:prstGeom prst="rect">
              <a:avLst/>
            </a:prstGeom>
            <a:solidFill>
              <a:srgbClr val="FF0000">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5"/>
            <p:cNvSpPr/>
            <p:nvPr/>
          </p:nvSpPr>
          <p:spPr>
            <a:xfrm rot="240000">
              <a:off x="4523944" y="2843773"/>
              <a:ext cx="1625731" cy="75742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5"/>
            <p:cNvSpPr txBox="1"/>
            <p:nvPr/>
          </p:nvSpPr>
          <p:spPr>
            <a:xfrm rot="480000">
              <a:off x="4523944" y="2843773"/>
              <a:ext cx="1625731" cy="75742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Evidence-based Medicine</a:t>
              </a:r>
              <a:endParaRPr sz="1700">
                <a:solidFill>
                  <a:schemeClr val="lt1"/>
                </a:solidFill>
                <a:latin typeface="Calibri"/>
                <a:ea typeface="Calibri"/>
                <a:cs typeface="Calibri"/>
                <a:sym typeface="Calibri"/>
              </a:endParaRPr>
            </a:p>
          </p:txBody>
        </p:sp>
        <p:sp>
          <p:nvSpPr>
            <p:cNvPr id="725" name="Google Shape;725;p75"/>
            <p:cNvSpPr/>
            <p:nvPr/>
          </p:nvSpPr>
          <p:spPr>
            <a:xfrm rot="240000">
              <a:off x="4582781" y="2029099"/>
              <a:ext cx="1625731" cy="75742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5"/>
            <p:cNvSpPr txBox="1"/>
            <p:nvPr/>
          </p:nvSpPr>
          <p:spPr>
            <a:xfrm rot="480000">
              <a:off x="4582781" y="2029099"/>
              <a:ext cx="1625731" cy="75742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Evidence-based Medicine</a:t>
              </a:r>
              <a:endParaRPr sz="1700">
                <a:solidFill>
                  <a:schemeClr val="lt1"/>
                </a:solidFill>
                <a:latin typeface="Calibri"/>
                <a:ea typeface="Calibri"/>
                <a:cs typeface="Calibri"/>
                <a:sym typeface="Calibri"/>
              </a:endParaRPr>
            </a:p>
          </p:txBody>
        </p:sp>
        <p:sp>
          <p:nvSpPr>
            <p:cNvPr id="727" name="Google Shape;727;p75"/>
            <p:cNvSpPr/>
            <p:nvPr/>
          </p:nvSpPr>
          <p:spPr>
            <a:xfrm rot="240000">
              <a:off x="4641619" y="1232530"/>
              <a:ext cx="1625731" cy="75742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75"/>
            <p:cNvSpPr txBox="1"/>
            <p:nvPr/>
          </p:nvSpPr>
          <p:spPr>
            <a:xfrm rot="480000">
              <a:off x="4641619" y="1232530"/>
              <a:ext cx="1625731" cy="75742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Evidence-based Medicine</a:t>
              </a:r>
              <a:endParaRPr sz="1700">
                <a:solidFill>
                  <a:schemeClr val="lt1"/>
                </a:solidFill>
                <a:latin typeface="Calibri"/>
                <a:ea typeface="Calibri"/>
                <a:cs typeface="Calibri"/>
                <a:sym typeface="Calibri"/>
              </a:endParaRPr>
            </a:p>
          </p:txBody>
        </p:sp>
        <p:sp>
          <p:nvSpPr>
            <p:cNvPr id="729" name="Google Shape;729;p75"/>
            <p:cNvSpPr/>
            <p:nvPr/>
          </p:nvSpPr>
          <p:spPr>
            <a:xfrm rot="240000">
              <a:off x="2193073" y="2680838"/>
              <a:ext cx="1625731" cy="75742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5"/>
            <p:cNvSpPr txBox="1"/>
            <p:nvPr/>
          </p:nvSpPr>
          <p:spPr>
            <a:xfrm rot="480000">
              <a:off x="2193073" y="2680838"/>
              <a:ext cx="1625731" cy="75742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Consensus</a:t>
              </a:r>
              <a:endParaRPr sz="1700">
                <a:solidFill>
                  <a:schemeClr val="lt1"/>
                </a:solidFill>
                <a:latin typeface="Calibri"/>
                <a:ea typeface="Calibri"/>
                <a:cs typeface="Calibri"/>
                <a:sym typeface="Calibri"/>
              </a:endParaRPr>
            </a:p>
          </p:txBody>
        </p:sp>
        <p:sp>
          <p:nvSpPr>
            <p:cNvPr id="731" name="Google Shape;731;p75"/>
            <p:cNvSpPr/>
            <p:nvPr/>
          </p:nvSpPr>
          <p:spPr>
            <a:xfrm rot="240000">
              <a:off x="2251910" y="1866165"/>
              <a:ext cx="1625731" cy="757424"/>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5"/>
            <p:cNvSpPr txBox="1"/>
            <p:nvPr/>
          </p:nvSpPr>
          <p:spPr>
            <a:xfrm rot="480000">
              <a:off x="2251910" y="1866165"/>
              <a:ext cx="1625731" cy="75742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None/>
              </a:pPr>
              <a:r>
                <a:rPr lang="en-US" sz="1700">
                  <a:solidFill>
                    <a:schemeClr val="lt1"/>
                  </a:solidFill>
                  <a:latin typeface="Calibri"/>
                  <a:ea typeface="Calibri"/>
                  <a:cs typeface="Calibri"/>
                  <a:sym typeface="Calibri"/>
                </a:rPr>
                <a:t>Consensus</a:t>
              </a:r>
              <a:endParaRPr sz="1700">
                <a:solidFill>
                  <a:schemeClr val="lt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7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US" sz="3200"/>
              <a:t>US Preventive Services Task Force Classification of Clinical Evidence</a:t>
            </a:r>
            <a:endParaRPr sz="3200"/>
          </a:p>
        </p:txBody>
      </p:sp>
      <p:sp>
        <p:nvSpPr>
          <p:cNvPr id="738" name="Google Shape;738;p76"/>
          <p:cNvSpPr txBox="1"/>
          <p:nvPr>
            <p:ph idx="1" type="body"/>
          </p:nvPr>
        </p:nvSpPr>
        <p:spPr>
          <a:xfrm>
            <a:off x="457200" y="1524000"/>
            <a:ext cx="8229600" cy="42973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Level I: Evidence obtained from at least one properly designed </a:t>
            </a:r>
            <a:r>
              <a:rPr lang="en-US" sz="2400">
                <a:solidFill>
                  <a:srgbClr val="FF0000"/>
                </a:solidFill>
              </a:rPr>
              <a:t>randomized controlled trial (RCT)</a:t>
            </a:r>
            <a:r>
              <a:rPr lang="en-US" sz="2400"/>
              <a:t>.</a:t>
            </a:r>
            <a:endParaRPr sz="2400"/>
          </a:p>
          <a:p>
            <a:pPr indent="-342900" lvl="0" marL="342900" rtl="0" algn="l">
              <a:spcBef>
                <a:spcPts val="480"/>
              </a:spcBef>
              <a:spcAft>
                <a:spcPts val="0"/>
              </a:spcAft>
              <a:buClr>
                <a:schemeClr val="dk1"/>
              </a:buClr>
              <a:buSzPts val="2400"/>
              <a:buChar char="•"/>
            </a:pPr>
            <a:r>
              <a:rPr lang="en-US" sz="2400"/>
              <a:t>Level II-1: Evidence obtained from well-designed controlled trials </a:t>
            </a:r>
            <a:r>
              <a:rPr lang="en-US" sz="2400">
                <a:solidFill>
                  <a:srgbClr val="FF0000"/>
                </a:solidFill>
              </a:rPr>
              <a:t>without randomization</a:t>
            </a:r>
            <a:r>
              <a:rPr lang="en-US" sz="2400"/>
              <a:t>.</a:t>
            </a:r>
            <a:endParaRPr/>
          </a:p>
          <a:p>
            <a:pPr indent="-342900" lvl="0" marL="342900" rtl="0" algn="l">
              <a:spcBef>
                <a:spcPts val="480"/>
              </a:spcBef>
              <a:spcAft>
                <a:spcPts val="0"/>
              </a:spcAft>
              <a:buClr>
                <a:schemeClr val="dk1"/>
              </a:buClr>
              <a:buSzPts val="2400"/>
              <a:buChar char="•"/>
            </a:pPr>
            <a:r>
              <a:rPr lang="en-US" sz="2400"/>
              <a:t>Level II-2: Evidence obtained from well-designed </a:t>
            </a:r>
            <a:r>
              <a:rPr lang="en-US" sz="2400">
                <a:solidFill>
                  <a:srgbClr val="FF0000"/>
                </a:solidFill>
              </a:rPr>
              <a:t>cohort or case-control </a:t>
            </a:r>
            <a:r>
              <a:rPr lang="en-US" sz="2400"/>
              <a:t>analytic studies, preferably from more than one center or research group.</a:t>
            </a:r>
            <a:endParaRPr/>
          </a:p>
          <a:p>
            <a:pPr indent="-342900" lvl="0" marL="342900" rtl="0" algn="l">
              <a:spcBef>
                <a:spcPts val="480"/>
              </a:spcBef>
              <a:spcAft>
                <a:spcPts val="0"/>
              </a:spcAft>
              <a:buClr>
                <a:schemeClr val="dk1"/>
              </a:buClr>
              <a:buSzPts val="2400"/>
              <a:buChar char="•"/>
            </a:pPr>
            <a:r>
              <a:rPr lang="en-US" sz="2400"/>
              <a:t>Level II-3: Evidence obtained from </a:t>
            </a:r>
            <a:r>
              <a:rPr lang="en-US" sz="2400">
                <a:solidFill>
                  <a:srgbClr val="FF0000"/>
                </a:solidFill>
              </a:rPr>
              <a:t>multiple time series </a:t>
            </a:r>
            <a:r>
              <a:rPr lang="en-US" sz="2400"/>
              <a:t>with or without the intervention. Dramatic results in </a:t>
            </a:r>
            <a:r>
              <a:rPr lang="en-US" sz="2400">
                <a:solidFill>
                  <a:srgbClr val="FF0000"/>
                </a:solidFill>
              </a:rPr>
              <a:t>uncontrolled</a:t>
            </a:r>
            <a:r>
              <a:rPr lang="en-US" sz="2400"/>
              <a:t> trials might also be regarded as this type of evidence.</a:t>
            </a:r>
            <a:endParaRPr/>
          </a:p>
          <a:p>
            <a:pPr indent="-342900" lvl="0" marL="342900" rtl="0" algn="l">
              <a:spcBef>
                <a:spcPts val="480"/>
              </a:spcBef>
              <a:spcAft>
                <a:spcPts val="0"/>
              </a:spcAft>
              <a:buClr>
                <a:schemeClr val="dk1"/>
              </a:buClr>
              <a:buSzPts val="2400"/>
              <a:buChar char="•"/>
            </a:pPr>
            <a:r>
              <a:rPr lang="en-US" sz="2400"/>
              <a:t>Level III: </a:t>
            </a:r>
            <a:r>
              <a:rPr lang="en-US" sz="2400">
                <a:solidFill>
                  <a:srgbClr val="FF0000"/>
                </a:solidFill>
              </a:rPr>
              <a:t>Opinions of respected authorities</a:t>
            </a:r>
            <a:r>
              <a:rPr lang="en-US" sz="2400"/>
              <a:t>, based on clinical experience, descriptive studies, or reports of expert committees.</a:t>
            </a:r>
            <a:endParaRPr/>
          </a:p>
          <a:p>
            <a:pPr indent="-190500" lvl="0" marL="342900" rtl="0" algn="l">
              <a:spcBef>
                <a:spcPts val="480"/>
              </a:spcBef>
              <a:spcAft>
                <a:spcPts val="0"/>
              </a:spcAft>
              <a:buClr>
                <a:schemeClr val="dk1"/>
              </a:buClr>
              <a:buSzPts val="2400"/>
              <a:buNone/>
            </a:pPr>
            <a:r>
              <a:t/>
            </a:r>
            <a:endParaRPr sz="2400"/>
          </a:p>
        </p:txBody>
      </p:sp>
      <p:sp>
        <p:nvSpPr>
          <p:cNvPr id="739" name="Google Shape;739;p76"/>
          <p:cNvSpPr/>
          <p:nvPr/>
        </p:nvSpPr>
        <p:spPr>
          <a:xfrm>
            <a:off x="226500" y="5421450"/>
            <a:ext cx="8691000" cy="1338300"/>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745" name="Google Shape;745;p77"/>
          <p:cNvSpPr txBox="1"/>
          <p:nvPr>
            <p:ph idx="1" type="body"/>
          </p:nvPr>
        </p:nvSpPr>
        <p:spPr>
          <a:xfrm>
            <a:off x="457200" y="4876800"/>
            <a:ext cx="8229600" cy="17526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sz="2400"/>
              <a:t>Very little money was spent on high-grade research and on medical education and training compared with general medical expenditures. In the absence of high-grade clinical studies, the physician was able to practice at his discretion. Moreover, no shared gains were possible because of Stark regulations.</a:t>
            </a:r>
            <a:endParaRPr sz="2400"/>
          </a:p>
        </p:txBody>
      </p:sp>
      <p:pic>
        <p:nvPicPr>
          <p:cNvPr id="746" name="Google Shape;746;p77"/>
          <p:cNvPicPr preferRelativeResize="0"/>
          <p:nvPr/>
        </p:nvPicPr>
        <p:blipFill rotWithShape="1">
          <a:blip r:embed="rId3">
            <a:alphaModFix/>
          </a:blip>
          <a:srcRect b="0" l="0" r="0" t="0"/>
          <a:stretch/>
        </p:blipFill>
        <p:spPr>
          <a:xfrm>
            <a:off x="0" y="0"/>
            <a:ext cx="7848600" cy="4880538"/>
          </a:xfrm>
          <a:prstGeom prst="rect">
            <a:avLst/>
          </a:prstGeom>
          <a:noFill/>
          <a:ln>
            <a:noFill/>
          </a:ln>
        </p:spPr>
      </p:pic>
      <p:sp>
        <p:nvSpPr>
          <p:cNvPr id="747" name="Google Shape;747;p77"/>
          <p:cNvSpPr txBox="1"/>
          <p:nvPr/>
        </p:nvSpPr>
        <p:spPr>
          <a:xfrm>
            <a:off x="7086600" y="152400"/>
            <a:ext cx="12056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Healthcare</a:t>
            </a:r>
            <a:endParaRPr sz="1800">
              <a:solidFill>
                <a:schemeClr val="dk1"/>
              </a:solidFill>
              <a:latin typeface="Calibri"/>
              <a:ea typeface="Calibri"/>
              <a:cs typeface="Calibri"/>
              <a:sym typeface="Calibri"/>
            </a:endParaRPr>
          </a:p>
        </p:txBody>
      </p:sp>
      <p:sp>
        <p:nvSpPr>
          <p:cNvPr id="748" name="Google Shape;748;p77"/>
          <p:cNvSpPr txBox="1"/>
          <p:nvPr/>
        </p:nvSpPr>
        <p:spPr>
          <a:xfrm>
            <a:off x="7010400" y="3200400"/>
            <a:ext cx="19145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Clinical Research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Medical Education</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78"/>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Examples of shortfalls in neurosurgical and orthopedic literature that 3</a:t>
            </a:r>
            <a:r>
              <a:rPr baseline="30000" lang="en-US"/>
              <a:t>rd</a:t>
            </a:r>
            <a:r>
              <a:rPr lang="en-US"/>
              <a:t> party </a:t>
            </a:r>
            <a:r>
              <a:rPr lang="en-US"/>
              <a:t>payers</a:t>
            </a:r>
            <a:r>
              <a:rPr lang="en-US"/>
              <a:t> use to control patient care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t>Also, burdens of social dysfunction which guarantee some degree of inefficiency are increasingly cast on the healthcare system</a:t>
            </a:r>
            <a:endParaRPr sz="3600"/>
          </a:p>
        </p:txBody>
      </p:sp>
      <p:sp>
        <p:nvSpPr>
          <p:cNvPr id="136" name="Google Shape;136;p7"/>
          <p:cNvSpPr txBox="1"/>
          <p:nvPr>
            <p:ph idx="1" type="body"/>
          </p:nvPr>
        </p:nvSpPr>
        <p:spPr>
          <a:xfrm>
            <a:off x="457200" y="20574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Unregistered </a:t>
            </a:r>
            <a:r>
              <a:rPr lang="en-US">
                <a:solidFill>
                  <a:srgbClr val="FF0000"/>
                </a:solidFill>
              </a:rPr>
              <a:t>aliens</a:t>
            </a:r>
            <a:r>
              <a:rPr lang="en-US"/>
              <a:t> (7-20 million)</a:t>
            </a:r>
            <a:endParaRPr/>
          </a:p>
          <a:p>
            <a:pPr indent="-342900" lvl="0" marL="342900" rtl="0" algn="l">
              <a:spcBef>
                <a:spcPts val="640"/>
              </a:spcBef>
              <a:spcAft>
                <a:spcPts val="0"/>
              </a:spcAft>
              <a:buClr>
                <a:schemeClr val="dk1"/>
              </a:buClr>
              <a:buSzPts val="3200"/>
              <a:buChar char="•"/>
            </a:pPr>
            <a:r>
              <a:rPr lang="en-US"/>
              <a:t>Increase in </a:t>
            </a:r>
            <a:r>
              <a:rPr lang="en-US">
                <a:solidFill>
                  <a:srgbClr val="FF0000"/>
                </a:solidFill>
              </a:rPr>
              <a:t>prison</a:t>
            </a:r>
            <a:r>
              <a:rPr lang="en-US"/>
              <a:t> population (2 million)</a:t>
            </a:r>
            <a:endParaRPr/>
          </a:p>
          <a:p>
            <a:pPr indent="-342900" lvl="0" marL="342900" rtl="0" algn="l">
              <a:spcBef>
                <a:spcPts val="640"/>
              </a:spcBef>
              <a:spcAft>
                <a:spcPts val="0"/>
              </a:spcAft>
              <a:buClr>
                <a:schemeClr val="dk1"/>
              </a:buClr>
              <a:buSzPts val="3200"/>
              <a:buChar char="•"/>
            </a:pPr>
            <a:r>
              <a:rPr lang="en-US"/>
              <a:t>Increase in </a:t>
            </a:r>
            <a:r>
              <a:rPr lang="en-US">
                <a:solidFill>
                  <a:srgbClr val="FF0000"/>
                </a:solidFill>
              </a:rPr>
              <a:t>violence</a:t>
            </a:r>
            <a:r>
              <a:rPr lang="en-US"/>
              <a:t> (5 murders per 100,000)</a:t>
            </a:r>
            <a:endParaRPr/>
          </a:p>
          <a:p>
            <a:pPr indent="-342900" lvl="0" marL="342900" rtl="0" algn="l">
              <a:spcBef>
                <a:spcPts val="640"/>
              </a:spcBef>
              <a:spcAft>
                <a:spcPts val="0"/>
              </a:spcAft>
              <a:buClr>
                <a:schemeClr val="dk1"/>
              </a:buClr>
              <a:buSzPts val="3200"/>
              <a:buChar char="•"/>
            </a:pPr>
            <a:r>
              <a:rPr lang="en-US"/>
              <a:t>Illicit drug </a:t>
            </a:r>
            <a:r>
              <a:rPr lang="en-US">
                <a:solidFill>
                  <a:srgbClr val="FF0000"/>
                </a:solidFill>
              </a:rPr>
              <a:t>addiction</a:t>
            </a:r>
            <a:r>
              <a:rPr lang="en-US"/>
              <a:t> (10-15%)</a:t>
            </a:r>
            <a:endParaRPr/>
          </a:p>
          <a:p>
            <a:pPr indent="-342900" lvl="0" marL="342900" rtl="0" algn="l">
              <a:spcBef>
                <a:spcPts val="640"/>
              </a:spcBef>
              <a:spcAft>
                <a:spcPts val="0"/>
              </a:spcAft>
              <a:buClr>
                <a:schemeClr val="dk1"/>
              </a:buClr>
              <a:buSzPts val="3200"/>
              <a:buChar char="•"/>
            </a:pPr>
            <a:r>
              <a:rPr lang="en-US"/>
              <a:t>Increase in </a:t>
            </a:r>
            <a:r>
              <a:rPr lang="en-US">
                <a:solidFill>
                  <a:srgbClr val="FF0000"/>
                </a:solidFill>
              </a:rPr>
              <a:t>illegitimacy</a:t>
            </a:r>
            <a:r>
              <a:rPr lang="en-US"/>
              <a:t> (32-35%)</a:t>
            </a:r>
            <a:endParaRPr/>
          </a:p>
          <a:p>
            <a:pPr indent="-342900" lvl="0" marL="342900" rtl="0" algn="l">
              <a:spcBef>
                <a:spcPts val="640"/>
              </a:spcBef>
              <a:spcAft>
                <a:spcPts val="0"/>
              </a:spcAft>
              <a:buClr>
                <a:schemeClr val="dk1"/>
              </a:buClr>
              <a:buSzPts val="3200"/>
              <a:buChar char="•"/>
            </a:pPr>
            <a:r>
              <a:rPr lang="en-US"/>
              <a:t>Increase in people on </a:t>
            </a:r>
            <a:r>
              <a:rPr lang="en-US">
                <a:solidFill>
                  <a:srgbClr val="FF0000"/>
                </a:solidFill>
              </a:rPr>
              <a:t>disability</a:t>
            </a:r>
            <a:r>
              <a:rPr lang="en-US"/>
              <a:t> (10.4% for persons ages 21 to 64)</a:t>
            </a:r>
            <a:endParaRPr/>
          </a:p>
          <a:p>
            <a:pPr indent="-342900" lvl="0" marL="342900" rtl="0" algn="l">
              <a:spcBef>
                <a:spcPts val="640"/>
              </a:spcBef>
              <a:spcAft>
                <a:spcPts val="0"/>
              </a:spcAft>
              <a:buClr>
                <a:schemeClr val="dk1"/>
              </a:buClr>
              <a:buSzPts val="3200"/>
              <a:buChar char="•"/>
            </a:pPr>
            <a:r>
              <a:rPr lang="en-US"/>
              <a:t>Decline in </a:t>
            </a:r>
            <a:r>
              <a:rPr lang="en-US">
                <a:solidFill>
                  <a:srgbClr val="FF0000"/>
                </a:solidFill>
              </a:rPr>
              <a:t>church attendance </a:t>
            </a:r>
            <a:r>
              <a:rPr lang="en-US"/>
              <a:t>(43%)</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Neurosurgical Literature</a:t>
            </a:r>
            <a:endParaRPr/>
          </a:p>
        </p:txBody>
      </p:sp>
      <p:sp>
        <p:nvSpPr>
          <p:cNvPr id="759" name="Google Shape;759;p7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80"/>
          <p:cNvSpPr txBox="1"/>
          <p:nvPr>
            <p:ph type="title"/>
          </p:nvPr>
        </p:nvSpPr>
        <p:spPr>
          <a:xfrm>
            <a:off x="838200" y="0"/>
            <a:ext cx="77724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US" u="sng">
                <a:solidFill>
                  <a:srgbClr val="FF0000"/>
                </a:solidFill>
              </a:rPr>
              <a:t>Neurosurgical</a:t>
            </a:r>
            <a:r>
              <a:rPr lang="en-US"/>
              <a:t> Literature 1996-2010</a:t>
            </a:r>
            <a:endParaRPr/>
          </a:p>
        </p:txBody>
      </p:sp>
      <p:graphicFrame>
        <p:nvGraphicFramePr>
          <p:cNvPr id="765" name="Google Shape;765;p80"/>
          <p:cNvGraphicFramePr/>
          <p:nvPr/>
        </p:nvGraphicFramePr>
        <p:xfrm>
          <a:off x="685800" y="1295400"/>
          <a:ext cx="7924800" cy="5105400"/>
        </p:xfrm>
        <a:graphic>
          <a:graphicData uri="http://schemas.openxmlformats.org/drawingml/2006/chart">
            <c:chart r:id="rId3"/>
          </a:graphicData>
        </a:graphic>
      </p:graphicFrame>
      <p:pic>
        <p:nvPicPr>
          <p:cNvPr id="766" name="Google Shape;766;p80"/>
          <p:cNvPicPr preferRelativeResize="0"/>
          <p:nvPr/>
        </p:nvPicPr>
        <p:blipFill rotWithShape="1">
          <a:blip r:embed="rId4">
            <a:alphaModFix/>
          </a:blip>
          <a:srcRect b="0" l="0" r="0" t="0"/>
          <a:stretch/>
        </p:blipFill>
        <p:spPr>
          <a:xfrm>
            <a:off x="7543800" y="6019800"/>
            <a:ext cx="419251" cy="4476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8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Blinded </a:t>
            </a:r>
            <a:r>
              <a:rPr lang="en-US" u="sng">
                <a:solidFill>
                  <a:srgbClr val="FF0000"/>
                </a:solidFill>
              </a:rPr>
              <a:t>Neurosurgical</a:t>
            </a:r>
            <a:r>
              <a:rPr lang="en-US"/>
              <a:t> RCTs 1996–2010</a:t>
            </a:r>
            <a:endParaRPr/>
          </a:p>
        </p:txBody>
      </p:sp>
      <p:graphicFrame>
        <p:nvGraphicFramePr>
          <p:cNvPr id="772" name="Google Shape;772;p81"/>
          <p:cNvGraphicFramePr/>
          <p:nvPr/>
        </p:nvGraphicFramePr>
        <p:xfrm>
          <a:off x="762000" y="1219200"/>
          <a:ext cx="7619999" cy="5029199"/>
        </p:xfrm>
        <a:graphic>
          <a:graphicData uri="http://schemas.openxmlformats.org/drawingml/2006/chart">
            <c:chart r:id="rId3"/>
          </a:graphicData>
        </a:graphic>
      </p:graphicFrame>
      <p:pic>
        <p:nvPicPr>
          <p:cNvPr id="773" name="Google Shape;773;p81"/>
          <p:cNvPicPr preferRelativeResize="0"/>
          <p:nvPr/>
        </p:nvPicPr>
        <p:blipFill rotWithShape="1">
          <a:blip r:embed="rId4">
            <a:alphaModFix/>
          </a:blip>
          <a:srcRect b="0" l="0" r="0" t="0"/>
          <a:stretch/>
        </p:blipFill>
        <p:spPr>
          <a:xfrm>
            <a:off x="7391400" y="5334000"/>
            <a:ext cx="419251" cy="4476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Number of </a:t>
            </a:r>
            <a:r>
              <a:rPr lang="en-US" u="sng">
                <a:solidFill>
                  <a:srgbClr val="FF0000"/>
                </a:solidFill>
              </a:rPr>
              <a:t>Neurosurgical</a:t>
            </a:r>
            <a:r>
              <a:rPr lang="en-US"/>
              <a:t> RCTs with Cost Element 1996–2010</a:t>
            </a:r>
            <a:endParaRPr/>
          </a:p>
        </p:txBody>
      </p:sp>
      <p:graphicFrame>
        <p:nvGraphicFramePr>
          <p:cNvPr id="779" name="Google Shape;779;p82"/>
          <p:cNvGraphicFramePr/>
          <p:nvPr/>
        </p:nvGraphicFramePr>
        <p:xfrm>
          <a:off x="533400" y="1600200"/>
          <a:ext cx="8153400" cy="4724400"/>
        </p:xfrm>
        <a:graphic>
          <a:graphicData uri="http://schemas.openxmlformats.org/drawingml/2006/chart">
            <c:chart r:id="rId3"/>
          </a:graphicData>
        </a:graphic>
      </p:graphicFrame>
      <p:pic>
        <p:nvPicPr>
          <p:cNvPr descr="dollar-sign.jpg" id="780" name="Google Shape;780;p82"/>
          <p:cNvPicPr preferRelativeResize="0"/>
          <p:nvPr/>
        </p:nvPicPr>
        <p:blipFill rotWithShape="1">
          <a:blip r:embed="rId4">
            <a:alphaModFix/>
          </a:blip>
          <a:srcRect b="0" l="0" r="0" t="0"/>
          <a:stretch/>
        </p:blipFill>
        <p:spPr>
          <a:xfrm>
            <a:off x="7467600" y="5486400"/>
            <a:ext cx="368183" cy="44486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Orthopaedic Literature</a:t>
            </a:r>
            <a:endParaRPr/>
          </a:p>
        </p:txBody>
      </p:sp>
      <p:sp>
        <p:nvSpPr>
          <p:cNvPr id="786" name="Google Shape;786;p8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792" name="Google Shape;792;p84"/>
          <p:cNvSpPr txBox="1"/>
          <p:nvPr>
            <p:ph idx="1" type="body"/>
          </p:nvPr>
        </p:nvSpPr>
        <p:spPr>
          <a:xfrm>
            <a:off x="228600" y="5867400"/>
            <a:ext cx="8610600" cy="762000"/>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0" algn="l">
              <a:spcBef>
                <a:spcPts val="0"/>
              </a:spcBef>
              <a:spcAft>
                <a:spcPts val="0"/>
              </a:spcAft>
              <a:buClr>
                <a:schemeClr val="dk1"/>
              </a:buClr>
              <a:buSzPct val="100000"/>
              <a:buChar char="•"/>
            </a:pPr>
            <a:r>
              <a:rPr lang="en-US"/>
              <a:t>The number of blinded RCTs with cost analysis among </a:t>
            </a:r>
            <a:r>
              <a:rPr lang="en-US" u="sng">
                <a:solidFill>
                  <a:srgbClr val="FF0000"/>
                </a:solidFill>
              </a:rPr>
              <a:t>orthopedic</a:t>
            </a:r>
            <a:r>
              <a:rPr lang="en-US"/>
              <a:t> RCTs and the number of practice guidelines papers and practice guidelines with cost. Total number of orthopedic literature from 1996 to 2010 is 73948.</a:t>
            </a:r>
            <a:endParaRPr/>
          </a:p>
          <a:p>
            <a:pPr indent="-231140" lvl="0" marL="342900" rtl="0" algn="l">
              <a:spcBef>
                <a:spcPts val="352"/>
              </a:spcBef>
              <a:spcAft>
                <a:spcPts val="0"/>
              </a:spcAft>
              <a:buClr>
                <a:schemeClr val="dk1"/>
              </a:buClr>
              <a:buSzPct val="100000"/>
              <a:buNone/>
            </a:pPr>
            <a:r>
              <a:t/>
            </a:r>
            <a:endParaRPr/>
          </a:p>
        </p:txBody>
      </p:sp>
      <p:pic>
        <p:nvPicPr>
          <p:cNvPr descr="imagesCA0CEQNW.jpg" id="793" name="Google Shape;793;p84"/>
          <p:cNvPicPr preferRelativeResize="0"/>
          <p:nvPr/>
        </p:nvPicPr>
        <p:blipFill rotWithShape="1">
          <a:blip r:embed="rId3">
            <a:alphaModFix/>
          </a:blip>
          <a:srcRect b="0" l="0" r="0" t="0"/>
          <a:stretch/>
        </p:blipFill>
        <p:spPr>
          <a:xfrm>
            <a:off x="4572000" y="4876800"/>
            <a:ext cx="286586" cy="666750"/>
          </a:xfrm>
          <a:prstGeom prst="rect">
            <a:avLst/>
          </a:prstGeom>
          <a:noFill/>
          <a:ln>
            <a:noFill/>
          </a:ln>
        </p:spPr>
      </p:pic>
      <p:pic>
        <p:nvPicPr>
          <p:cNvPr descr="imagesCA0CEQNW.jpg" id="794" name="Google Shape;794;p84"/>
          <p:cNvPicPr preferRelativeResize="0"/>
          <p:nvPr/>
        </p:nvPicPr>
        <p:blipFill rotWithShape="1">
          <a:blip r:embed="rId4">
            <a:alphaModFix/>
          </a:blip>
          <a:srcRect b="0" l="0" r="0" t="0"/>
          <a:stretch/>
        </p:blipFill>
        <p:spPr>
          <a:xfrm>
            <a:off x="5943600" y="5105400"/>
            <a:ext cx="286586" cy="666750"/>
          </a:xfrm>
          <a:prstGeom prst="rect">
            <a:avLst/>
          </a:prstGeom>
          <a:noFill/>
          <a:ln>
            <a:noFill/>
          </a:ln>
        </p:spPr>
      </p:pic>
      <p:pic>
        <p:nvPicPr>
          <p:cNvPr descr="imagesCA0CEQNW.jpg" id="795" name="Google Shape;795;p84"/>
          <p:cNvPicPr preferRelativeResize="0"/>
          <p:nvPr/>
        </p:nvPicPr>
        <p:blipFill rotWithShape="1">
          <a:blip r:embed="rId5">
            <a:alphaModFix/>
          </a:blip>
          <a:srcRect b="0" l="0" r="0" t="0"/>
          <a:stretch/>
        </p:blipFill>
        <p:spPr>
          <a:xfrm>
            <a:off x="7848600" y="5257800"/>
            <a:ext cx="286586" cy="666750"/>
          </a:xfrm>
          <a:prstGeom prst="rect">
            <a:avLst/>
          </a:prstGeom>
          <a:noFill/>
          <a:ln>
            <a:noFill/>
          </a:ln>
        </p:spPr>
      </p:pic>
      <p:pic>
        <p:nvPicPr>
          <p:cNvPr id="796" name="Google Shape;796;p84"/>
          <p:cNvPicPr preferRelativeResize="0"/>
          <p:nvPr/>
        </p:nvPicPr>
        <p:blipFill rotWithShape="1">
          <a:blip r:embed="rId6">
            <a:alphaModFix/>
          </a:blip>
          <a:srcRect b="0" l="0" r="0" t="0"/>
          <a:stretch/>
        </p:blipFill>
        <p:spPr>
          <a:xfrm>
            <a:off x="5334000" y="5105400"/>
            <a:ext cx="561975" cy="600075"/>
          </a:xfrm>
          <a:prstGeom prst="rect">
            <a:avLst/>
          </a:prstGeom>
          <a:noFill/>
          <a:ln>
            <a:noFill/>
          </a:ln>
        </p:spPr>
      </p:pic>
      <p:pic>
        <p:nvPicPr>
          <p:cNvPr id="797" name="Google Shape;797;p84"/>
          <p:cNvPicPr preferRelativeResize="0"/>
          <p:nvPr/>
        </p:nvPicPr>
        <p:blipFill rotWithShape="1">
          <a:blip r:embed="rId6">
            <a:alphaModFix/>
          </a:blip>
          <a:srcRect b="0" l="0" r="0" t="0"/>
          <a:stretch/>
        </p:blipFill>
        <p:spPr>
          <a:xfrm>
            <a:off x="3429000" y="4800600"/>
            <a:ext cx="561975" cy="600075"/>
          </a:xfrm>
          <a:prstGeom prst="rect">
            <a:avLst/>
          </a:prstGeom>
          <a:noFill/>
          <a:ln>
            <a:noFill/>
          </a:ln>
        </p:spPr>
      </p:pic>
      <p:graphicFrame>
        <p:nvGraphicFramePr>
          <p:cNvPr id="798" name="Google Shape;798;p84"/>
          <p:cNvGraphicFramePr/>
          <p:nvPr/>
        </p:nvGraphicFramePr>
        <p:xfrm>
          <a:off x="381000" y="-609600"/>
          <a:ext cx="8382000" cy="5943600"/>
        </p:xfrm>
        <a:graphic>
          <a:graphicData uri="http://schemas.openxmlformats.org/drawingml/2006/chart">
            <c:chart r:id="rId7"/>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85"/>
          <p:cNvSpPr txBox="1"/>
          <p:nvPr>
            <p:ph idx="1" type="body"/>
          </p:nvPr>
        </p:nvSpPr>
        <p:spPr>
          <a:xfrm>
            <a:off x="304800" y="5562600"/>
            <a:ext cx="8610600" cy="914400"/>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en-US"/>
              <a:t>The increase in the number of </a:t>
            </a:r>
            <a:r>
              <a:rPr lang="en-US" u="sng">
                <a:solidFill>
                  <a:srgbClr val="FF0000"/>
                </a:solidFill>
              </a:rPr>
              <a:t>orthopedic</a:t>
            </a:r>
            <a:r>
              <a:rPr lang="en-US"/>
              <a:t> RCTs, non-RCTs, blinded RCTS, RCTS with cost component, blinded RCTs with cost component, and practice guidelines from 1996 to 2010.</a:t>
            </a:r>
            <a:endParaRPr/>
          </a:p>
          <a:p>
            <a:pPr indent="-200660" lvl="0" marL="342900" rtl="0" algn="l">
              <a:spcBef>
                <a:spcPts val="448"/>
              </a:spcBef>
              <a:spcAft>
                <a:spcPts val="0"/>
              </a:spcAft>
              <a:buClr>
                <a:schemeClr val="dk1"/>
              </a:buClr>
              <a:buSzPct val="100000"/>
              <a:buNone/>
            </a:pPr>
            <a:r>
              <a:t/>
            </a:r>
            <a:endParaRPr/>
          </a:p>
        </p:txBody>
      </p:sp>
      <p:graphicFrame>
        <p:nvGraphicFramePr>
          <p:cNvPr id="804" name="Google Shape;804;p85"/>
          <p:cNvGraphicFramePr/>
          <p:nvPr/>
        </p:nvGraphicFramePr>
        <p:xfrm>
          <a:off x="457200" y="0"/>
          <a:ext cx="8229600" cy="5257800"/>
        </p:xfrm>
        <a:graphic>
          <a:graphicData uri="http://schemas.openxmlformats.org/drawingml/2006/chart">
            <c:chart r:id="rId3"/>
          </a:graphicData>
        </a:graphic>
      </p:graphicFrame>
      <p:pic>
        <p:nvPicPr>
          <p:cNvPr descr="imagesCA0CEQNW.jpg" id="805" name="Google Shape;805;p85"/>
          <p:cNvPicPr preferRelativeResize="0"/>
          <p:nvPr/>
        </p:nvPicPr>
        <p:blipFill rotWithShape="1">
          <a:blip r:embed="rId4">
            <a:alphaModFix/>
          </a:blip>
          <a:srcRect b="0" l="0" r="0" t="0"/>
          <a:stretch/>
        </p:blipFill>
        <p:spPr>
          <a:xfrm>
            <a:off x="8534400" y="4267200"/>
            <a:ext cx="286586" cy="666750"/>
          </a:xfrm>
          <a:prstGeom prst="rect">
            <a:avLst/>
          </a:prstGeom>
          <a:noFill/>
          <a:ln>
            <a:noFill/>
          </a:ln>
        </p:spPr>
      </p:pic>
      <p:pic>
        <p:nvPicPr>
          <p:cNvPr id="806" name="Google Shape;806;p85"/>
          <p:cNvPicPr preferRelativeResize="0"/>
          <p:nvPr/>
        </p:nvPicPr>
        <p:blipFill rotWithShape="1">
          <a:blip r:embed="rId5">
            <a:alphaModFix/>
          </a:blip>
          <a:srcRect b="0" l="0" r="0" t="0"/>
          <a:stretch/>
        </p:blipFill>
        <p:spPr>
          <a:xfrm>
            <a:off x="8001000" y="4267200"/>
            <a:ext cx="561975" cy="6000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86"/>
          <p:cNvSpPr txBox="1"/>
          <p:nvPr>
            <p:ph type="title"/>
          </p:nvPr>
        </p:nvSpPr>
        <p:spPr>
          <a:xfrm>
            <a:off x="457200" y="4572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Spine fusion practice guidelines as an example</a:t>
            </a:r>
            <a:endParaRPr/>
          </a:p>
        </p:txBody>
      </p:sp>
      <p:sp>
        <p:nvSpPr>
          <p:cNvPr id="812" name="Google Shape;812;p8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87"/>
          <p:cNvSpPr txBox="1"/>
          <p:nvPr>
            <p:ph type="title"/>
          </p:nvPr>
        </p:nvSpPr>
        <p:spPr>
          <a:xfrm>
            <a:off x="457200" y="304800"/>
            <a:ext cx="8686800" cy="838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lang="en-US" sz="2400"/>
              <a:t>Aggregate Hospital Charges       for Neurosurgical Procedures in the United States</a:t>
            </a:r>
            <a:endParaRPr sz="2400"/>
          </a:p>
        </p:txBody>
      </p:sp>
      <p:graphicFrame>
        <p:nvGraphicFramePr>
          <p:cNvPr id="818" name="Google Shape;818;p87"/>
          <p:cNvGraphicFramePr/>
          <p:nvPr/>
        </p:nvGraphicFramePr>
        <p:xfrm>
          <a:off x="381000" y="1295400"/>
          <a:ext cx="8458200" cy="5257800"/>
        </p:xfrm>
        <a:graphic>
          <a:graphicData uri="http://schemas.openxmlformats.org/drawingml/2006/chart">
            <c:chart r:id="rId3"/>
          </a:graphicData>
        </a:graphic>
      </p:graphicFrame>
      <p:pic>
        <p:nvPicPr>
          <p:cNvPr descr="dollar-sign.jpg" id="819" name="Google Shape;819;p87"/>
          <p:cNvPicPr preferRelativeResize="0"/>
          <p:nvPr/>
        </p:nvPicPr>
        <p:blipFill rotWithShape="1">
          <a:blip r:embed="rId4">
            <a:alphaModFix/>
          </a:blip>
          <a:srcRect b="0" l="0" r="0" t="0"/>
          <a:stretch/>
        </p:blipFill>
        <p:spPr>
          <a:xfrm>
            <a:off x="4191000" y="304800"/>
            <a:ext cx="368183" cy="44486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25" name="Google Shape;825;p88"/>
          <p:cNvSpPr txBox="1"/>
          <p:nvPr>
            <p:ph idx="1" type="body"/>
          </p:nvPr>
        </p:nvSpPr>
        <p:spPr>
          <a:xfrm>
            <a:off x="914400" y="5867400"/>
            <a:ext cx="7772400" cy="609600"/>
          </a:xfrm>
          <a:prstGeom prst="rect">
            <a:avLst/>
          </a:prstGeom>
          <a:noFill/>
          <a:ln>
            <a:noFill/>
          </a:ln>
        </p:spPr>
        <p:txBody>
          <a:bodyPr anchorCtr="0" anchor="t" bIns="45700" lIns="91425" spcFirstLastPara="1" rIns="91425" wrap="square" tIns="45700">
            <a:normAutofit fontScale="47500" lnSpcReduction="20000"/>
          </a:bodyPr>
          <a:lstStyle/>
          <a:p>
            <a:pPr indent="-342900" lvl="0" marL="342900" rtl="0" algn="l">
              <a:spcBef>
                <a:spcPts val="0"/>
              </a:spcBef>
              <a:spcAft>
                <a:spcPts val="0"/>
              </a:spcAft>
              <a:buClr>
                <a:schemeClr val="dk1"/>
              </a:buClr>
              <a:buSzPct val="100000"/>
              <a:buChar char="•"/>
            </a:pPr>
            <a:r>
              <a:rPr lang="en-US"/>
              <a:t>The increase in the number of </a:t>
            </a:r>
            <a:r>
              <a:rPr lang="en-US" u="sng">
                <a:solidFill>
                  <a:srgbClr val="FF0000"/>
                </a:solidFill>
              </a:rPr>
              <a:t>spine fusion </a:t>
            </a:r>
            <a:r>
              <a:rPr lang="en-US"/>
              <a:t>RCTs, non-RCTs, blinded RCTS, RCTS with cost component, blinded RCTs with cost component, and practice guidelines from 1996 to 2010.</a:t>
            </a:r>
            <a:endParaRPr/>
          </a:p>
        </p:txBody>
      </p:sp>
      <p:graphicFrame>
        <p:nvGraphicFramePr>
          <p:cNvPr id="826" name="Google Shape;826;p88"/>
          <p:cNvGraphicFramePr/>
          <p:nvPr/>
        </p:nvGraphicFramePr>
        <p:xfrm>
          <a:off x="914400" y="304800"/>
          <a:ext cx="7772400" cy="5410200"/>
        </p:xfrm>
        <a:graphic>
          <a:graphicData uri="http://schemas.openxmlformats.org/drawingml/2006/chart">
            <c:chart r:id="rId3"/>
          </a:graphicData>
        </a:graphic>
      </p:graphicFrame>
      <p:pic>
        <p:nvPicPr>
          <p:cNvPr descr="imagesCA0CEQNW.jpg" id="827" name="Google Shape;827;p88"/>
          <p:cNvPicPr preferRelativeResize="0"/>
          <p:nvPr/>
        </p:nvPicPr>
        <p:blipFill rotWithShape="1">
          <a:blip r:embed="rId4">
            <a:alphaModFix/>
          </a:blip>
          <a:srcRect b="0" l="0" r="0" t="0"/>
          <a:stretch/>
        </p:blipFill>
        <p:spPr>
          <a:xfrm>
            <a:off x="8458200" y="4648200"/>
            <a:ext cx="286586" cy="666750"/>
          </a:xfrm>
          <a:prstGeom prst="rect">
            <a:avLst/>
          </a:prstGeom>
          <a:noFill/>
          <a:ln>
            <a:noFill/>
          </a:ln>
        </p:spPr>
      </p:pic>
      <p:pic>
        <p:nvPicPr>
          <p:cNvPr id="828" name="Google Shape;828;p88"/>
          <p:cNvPicPr preferRelativeResize="0"/>
          <p:nvPr/>
        </p:nvPicPr>
        <p:blipFill rotWithShape="1">
          <a:blip r:embed="rId5">
            <a:alphaModFix/>
          </a:blip>
          <a:srcRect b="0" l="0" r="0" t="0"/>
          <a:stretch/>
        </p:blipFill>
        <p:spPr>
          <a:xfrm>
            <a:off x="7924800" y="4648200"/>
            <a:ext cx="561975" cy="60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228600" y="0"/>
            <a:ext cx="86868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alibri"/>
              <a:buNone/>
            </a:pPr>
            <a:r>
              <a:rPr lang="en-US" sz="3600"/>
              <a:t>No country for old men or those lacking skills</a:t>
            </a:r>
            <a:endParaRPr sz="3600"/>
          </a:p>
        </p:txBody>
      </p:sp>
      <p:sp>
        <p:nvSpPr>
          <p:cNvPr id="142" name="Google Shape;142;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UnemploymentEducation.jpg]" id="143" name="Google Shape;143;p8"/>
          <p:cNvPicPr preferRelativeResize="0"/>
          <p:nvPr/>
        </p:nvPicPr>
        <p:blipFill rotWithShape="1">
          <a:blip r:embed="rId3">
            <a:alphaModFix/>
          </a:blip>
          <a:srcRect b="0" l="0" r="0" t="0"/>
          <a:stretch/>
        </p:blipFill>
        <p:spPr>
          <a:xfrm>
            <a:off x="0" y="914400"/>
            <a:ext cx="9144000" cy="567825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89"/>
          <p:cNvSpPr txBox="1"/>
          <p:nvPr>
            <p:ph type="title"/>
          </p:nvPr>
        </p:nvSpPr>
        <p:spPr>
          <a:xfrm>
            <a:off x="0" y="0"/>
            <a:ext cx="9144000" cy="685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42 Recommendations: Method of Analysis</a:t>
            </a:r>
            <a:endParaRPr/>
          </a:p>
        </p:txBody>
      </p:sp>
      <p:graphicFrame>
        <p:nvGraphicFramePr>
          <p:cNvPr id="834" name="Google Shape;834;p89"/>
          <p:cNvGraphicFramePr/>
          <p:nvPr/>
        </p:nvGraphicFramePr>
        <p:xfrm>
          <a:off x="228598" y="762000"/>
          <a:ext cx="3000000" cy="3000000"/>
        </p:xfrm>
        <a:graphic>
          <a:graphicData uri="http://schemas.openxmlformats.org/drawingml/2006/table">
            <a:tbl>
              <a:tblPr>
                <a:noFill/>
                <a:tableStyleId>{923B39E0-2620-4B8C-A3BD-24FF18EA8968}</a:tableStyleId>
              </a:tblPr>
              <a:tblGrid>
                <a:gridCol w="4408475"/>
                <a:gridCol w="1107150"/>
                <a:gridCol w="528425"/>
                <a:gridCol w="966250"/>
                <a:gridCol w="769975"/>
                <a:gridCol w="830350"/>
              </a:tblGrid>
              <a:tr h="172475">
                <a:tc>
                  <a:txBody>
                    <a:bodyPr/>
                    <a:lstStyle/>
                    <a:p>
                      <a:pPr indent="0" lvl="0" marL="0" marR="0" rtl="0" algn="l">
                        <a:spcBef>
                          <a:spcPts val="0"/>
                        </a:spcBef>
                        <a:spcAft>
                          <a:spcPts val="0"/>
                        </a:spcAft>
                        <a:buNone/>
                      </a:pPr>
                      <a:r>
                        <a:t/>
                      </a:r>
                      <a:endParaRPr b="0" i="0" sz="1200" u="none" strike="noStrike">
                        <a:solidFill>
                          <a:srgbClr val="000000"/>
                        </a:solidFill>
                        <a:latin typeface="Calibri"/>
                        <a:ea typeface="Calibri"/>
                        <a:cs typeface="Calibri"/>
                        <a:sym typeface="Calibri"/>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Source</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Year</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Level I</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Level II</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Level III</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48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Anterior cervical discectomy and ACD with fusion (ACDF) are associated with longer term (12 months) improvement in certain motor functions compared to PT. However, comparable clinical improvements with PT or cervical immobilization therapy are also present in these clinical modalities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0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The addition of pedicle screw fixation to PLF increases fusion success rates when assessed based on plain x-ray films with dynamic imaging.</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2005</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0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The use of lumbar fusion as a treatment standard for carefully selected patients with low-back pain intractable to the best medical management.</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2005</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0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Association between clinical outcome and pseudarthrosis with variable incidence of symptomatic and asymptomatic pseudarthroses </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Revision of a symptomatic pseudarthrosis may be considered because arthrodesis is associated with improved clinical outcome</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Posterior approaches may be associated with higher fusion rates following repair of an anterior pseudarthrosis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1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Pseudarthrosis is best assessed through the absence of motion detected between the spinous processes on dynamic radiographs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79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The measurement of interspinous distance on dynamic radiographs of &gt;or= 2 mm is a more reliable indicator for pseudarthrosis than angular motion of 2 degrees based on Cobb angle measurements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0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The combination of interspinous distance measurements and identification of bone trabeculation is unreliable when performed by the treating surgeon</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0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Identification of bone trabeculation on static radiographs should be considered a less reliable indicator of cervical arthrodesis than dynamic films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4845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Autograft bone harvested from the iliac crest, allograft bone from either cadaveric iliac crest or fibula, or titanium cages and rectangular fusion devices, with or without the use of autologous graft or substitute, have been successful in creating arthrodesis after 1- or 2-level anterior cervical discectomy with fusion</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100">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Alternatives to autograft, allograft, or titanium cages include polyetheretherketone cages and carbon fiber cages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AANS/CNS</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2009</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0</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200" u="none" strike="noStrike">
                          <a:solidFill>
                            <a:srgbClr val="000000"/>
                          </a:solidFill>
                          <a:latin typeface="Calibri"/>
                          <a:ea typeface="Calibri"/>
                          <a:cs typeface="Calibri"/>
                          <a:sym typeface="Calibri"/>
                        </a:rPr>
                        <a:t>1</a:t>
                      </a:r>
                      <a:endParaRPr/>
                    </a:p>
                  </a:txBody>
                  <a:tcPr marT="3775" marB="0" marR="3775" marL="37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90"/>
          <p:cNvSpPr txBox="1"/>
          <p:nvPr>
            <p:ph type="title"/>
          </p:nvPr>
        </p:nvSpPr>
        <p:spPr>
          <a:xfrm>
            <a:off x="152400" y="274638"/>
            <a:ext cx="8763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t>Levels of evidence for recommendations related to Spine Fusion</a:t>
            </a:r>
            <a:endParaRPr sz="3600"/>
          </a:p>
        </p:txBody>
      </p:sp>
      <p:sp>
        <p:nvSpPr>
          <p:cNvPr id="840" name="Google Shape;840;p9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id="841" name="Google Shape;841;p90"/>
          <p:cNvPicPr preferRelativeResize="0"/>
          <p:nvPr/>
        </p:nvPicPr>
        <p:blipFill rotWithShape="1">
          <a:blip r:embed="rId3">
            <a:alphaModFix/>
          </a:blip>
          <a:srcRect b="0" l="0" r="0" t="0"/>
          <a:stretch/>
        </p:blipFill>
        <p:spPr>
          <a:xfrm>
            <a:off x="457200" y="1676400"/>
            <a:ext cx="8305800" cy="49530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91"/>
          <p:cNvSpPr txBox="1"/>
          <p:nvPr>
            <p:ph type="title"/>
          </p:nvPr>
        </p:nvSpPr>
        <p:spPr>
          <a:xfrm>
            <a:off x="457200" y="1524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Topic of Practice Guidelines </a:t>
            </a:r>
            <a:r>
              <a:rPr lang="en-US" u="sng"/>
              <a:t>Papers</a:t>
            </a:r>
            <a:r>
              <a:rPr lang="en-US"/>
              <a:t> related to Spine Fusion</a:t>
            </a:r>
            <a:endParaRPr/>
          </a:p>
        </p:txBody>
      </p:sp>
      <p:sp>
        <p:nvSpPr>
          <p:cNvPr id="847" name="Google Shape;847;p9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graphicFrame>
        <p:nvGraphicFramePr>
          <p:cNvPr id="848" name="Google Shape;848;p91"/>
          <p:cNvGraphicFramePr/>
          <p:nvPr/>
        </p:nvGraphicFramePr>
        <p:xfrm>
          <a:off x="-1" y="1681162"/>
          <a:ext cx="9286875" cy="4491038"/>
        </p:xfrm>
        <a:graphic>
          <a:graphicData uri="http://schemas.openxmlformats.org/drawingml/2006/chart">
            <c:chart r:id="rId3"/>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9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The Train Wreck!</a:t>
            </a:r>
            <a:endParaRPr/>
          </a:p>
        </p:txBody>
      </p:sp>
      <p:sp>
        <p:nvSpPr>
          <p:cNvPr id="854" name="Google Shape;854;p92"/>
          <p:cNvSpPr txBox="1"/>
          <p:nvPr>
            <p:ph idx="1" type="body"/>
          </p:nvPr>
        </p:nvSpPr>
        <p:spPr>
          <a:xfrm>
            <a:off x="457200" y="1600200"/>
            <a:ext cx="3962400" cy="49530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The government is attempting to diminish healthcare expenses while the all indicators point to more money needed for the healthcare system, especially for clinical research and medical education.</a:t>
            </a:r>
            <a:endParaRPr/>
          </a:p>
        </p:txBody>
      </p:sp>
      <p:pic>
        <p:nvPicPr>
          <p:cNvPr descr="http://www.freelancewritinggigs.com/wp-content/uploads/2009/12/Train-wreck.jpg" id="855" name="Google Shape;855;p92"/>
          <p:cNvPicPr preferRelativeResize="0"/>
          <p:nvPr/>
        </p:nvPicPr>
        <p:blipFill rotWithShape="1">
          <a:blip r:embed="rId3">
            <a:alphaModFix/>
          </a:blip>
          <a:srcRect b="0" l="0" r="0" t="0"/>
          <a:stretch/>
        </p:blipFill>
        <p:spPr>
          <a:xfrm>
            <a:off x="5181600" y="1295400"/>
            <a:ext cx="3533775" cy="5212058"/>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93"/>
          <p:cNvSpPr txBox="1"/>
          <p:nvPr>
            <p:ph type="title"/>
          </p:nvPr>
        </p:nvSpPr>
        <p:spPr>
          <a:xfrm>
            <a:off x="457200" y="0"/>
            <a:ext cx="82296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Thus</a:t>
            </a:r>
            <a:endParaRPr/>
          </a:p>
        </p:txBody>
      </p:sp>
      <p:sp>
        <p:nvSpPr>
          <p:cNvPr id="861" name="Google Shape;861;p93"/>
          <p:cNvSpPr txBox="1"/>
          <p:nvPr>
            <p:ph idx="1" type="body"/>
          </p:nvPr>
        </p:nvSpPr>
        <p:spPr>
          <a:xfrm>
            <a:off x="457200" y="914400"/>
            <a:ext cx="8229600" cy="57912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Democratic moral imperative</a:t>
            </a:r>
            <a:r>
              <a:rPr lang="en-US">
                <a:latin typeface="Calibri"/>
                <a:ea typeface="Calibri"/>
                <a:cs typeface="Calibri"/>
                <a:sym typeface="Calibri"/>
              </a:rPr>
              <a:t>→←Government intervention in the life of citizens</a:t>
            </a:r>
            <a:endParaRPr/>
          </a:p>
          <a:p>
            <a:pPr indent="-342900" lvl="0" marL="342900" rtl="0" algn="l">
              <a:spcBef>
                <a:spcPts val="592"/>
              </a:spcBef>
              <a:spcAft>
                <a:spcPts val="0"/>
              </a:spcAft>
              <a:buClr>
                <a:schemeClr val="dk1"/>
              </a:buClr>
              <a:buSzPct val="100000"/>
              <a:buChar char="•"/>
            </a:pPr>
            <a:r>
              <a:rPr lang="en-US">
                <a:latin typeface="Calibri"/>
                <a:ea typeface="Calibri"/>
                <a:cs typeface="Calibri"/>
                <a:sym typeface="Calibri"/>
              </a:rPr>
              <a:t>Democracy</a:t>
            </a:r>
            <a:r>
              <a:rPr lang="en-US"/>
              <a:t>→←Republic</a:t>
            </a:r>
            <a:endParaRPr/>
          </a:p>
          <a:p>
            <a:pPr indent="-342900" lvl="0" marL="342900" rtl="0" algn="l">
              <a:spcBef>
                <a:spcPts val="592"/>
              </a:spcBef>
              <a:spcAft>
                <a:spcPts val="0"/>
              </a:spcAft>
              <a:buClr>
                <a:schemeClr val="dk1"/>
              </a:buClr>
              <a:buSzPct val="100000"/>
              <a:buChar char="•"/>
            </a:pPr>
            <a:r>
              <a:rPr lang="en-US"/>
              <a:t>Equality→←Efficiency</a:t>
            </a:r>
            <a:endParaRPr/>
          </a:p>
          <a:p>
            <a:pPr indent="-342900" lvl="0" marL="342900" rtl="0" algn="l">
              <a:spcBef>
                <a:spcPts val="592"/>
              </a:spcBef>
              <a:spcAft>
                <a:spcPts val="0"/>
              </a:spcAft>
              <a:buClr>
                <a:schemeClr val="dk1"/>
              </a:buClr>
              <a:buSzPct val="100000"/>
              <a:buChar char="•"/>
            </a:pPr>
            <a:r>
              <a:rPr lang="en-US"/>
              <a:t>Business→←Charity</a:t>
            </a:r>
            <a:endParaRPr/>
          </a:p>
          <a:p>
            <a:pPr indent="-342900" lvl="0" marL="342900" rtl="0" algn="l">
              <a:spcBef>
                <a:spcPts val="592"/>
              </a:spcBef>
              <a:spcAft>
                <a:spcPts val="0"/>
              </a:spcAft>
              <a:buClr>
                <a:schemeClr val="dk1"/>
              </a:buClr>
              <a:buSzPct val="100000"/>
              <a:buChar char="•"/>
            </a:pPr>
            <a:r>
              <a:rPr lang="en-US"/>
              <a:t>One man one vote→←Only taxpayers vote</a:t>
            </a:r>
            <a:endParaRPr/>
          </a:p>
          <a:p>
            <a:pPr indent="-342900" lvl="0" marL="342900" rtl="0" algn="l">
              <a:spcBef>
                <a:spcPts val="592"/>
              </a:spcBef>
              <a:spcAft>
                <a:spcPts val="0"/>
              </a:spcAft>
              <a:buClr>
                <a:schemeClr val="dk1"/>
              </a:buClr>
              <a:buSzPct val="100000"/>
              <a:buChar char="•"/>
            </a:pPr>
            <a:r>
              <a:rPr lang="en-US"/>
              <a:t>Equal healthcare for all→←Two-tiered healthcare system</a:t>
            </a:r>
            <a:endParaRPr/>
          </a:p>
          <a:p>
            <a:pPr indent="-342900" lvl="0" marL="342900" rtl="0" algn="l">
              <a:spcBef>
                <a:spcPts val="592"/>
              </a:spcBef>
              <a:spcAft>
                <a:spcPts val="0"/>
              </a:spcAft>
              <a:buClr>
                <a:schemeClr val="dk1"/>
              </a:buClr>
              <a:buSzPct val="100000"/>
              <a:buChar char="•"/>
            </a:pPr>
            <a:r>
              <a:rPr lang="en-US"/>
              <a:t>High duty of the possessor→←Low duty of the possessor</a:t>
            </a:r>
            <a:endParaRPr/>
          </a:p>
          <a:p>
            <a:pPr indent="-342900" lvl="0" marL="342900" rtl="0" algn="l">
              <a:spcBef>
                <a:spcPts val="592"/>
              </a:spcBef>
              <a:spcAft>
                <a:spcPts val="0"/>
              </a:spcAft>
              <a:buClr>
                <a:schemeClr val="dk1"/>
              </a:buClr>
              <a:buSzPct val="100000"/>
              <a:buChar char="•"/>
            </a:pPr>
            <a:r>
              <a:rPr lang="en-US"/>
              <a:t>High property rights→←Low property rights</a:t>
            </a:r>
            <a:endParaRPr/>
          </a:p>
          <a:p>
            <a:pPr indent="-342900" lvl="0" marL="342900" rtl="0" algn="l">
              <a:spcBef>
                <a:spcPts val="592"/>
              </a:spcBef>
              <a:spcAft>
                <a:spcPts val="0"/>
              </a:spcAft>
              <a:buClr>
                <a:schemeClr val="dk1"/>
              </a:buClr>
              <a:buSzPct val="100000"/>
              <a:buChar char="•"/>
            </a:pPr>
            <a:r>
              <a:rPr lang="en-US"/>
              <a:t>High weregild →←Low weregild</a:t>
            </a:r>
            <a:endParaRPr/>
          </a:p>
          <a:p>
            <a:pPr indent="-342900" lvl="0" marL="342900" rtl="0" algn="l">
              <a:spcBef>
                <a:spcPts val="592"/>
              </a:spcBef>
              <a:spcAft>
                <a:spcPts val="0"/>
              </a:spcAft>
              <a:buClr>
                <a:schemeClr val="dk1"/>
              </a:buClr>
              <a:buSzPct val="100000"/>
              <a:buChar char="•"/>
            </a:pPr>
            <a:r>
              <a:rPr lang="en-US"/>
              <a:t>Low healthcare consumption→←Overutilization</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94"/>
          <p:cNvSpPr txBox="1"/>
          <p:nvPr>
            <p:ph type="title"/>
          </p:nvPr>
        </p:nvSpPr>
        <p:spPr>
          <a:xfrm>
            <a:off x="0" y="685800"/>
            <a:ext cx="9144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800"/>
              <a:buFont typeface="Calibri"/>
              <a:buNone/>
            </a:pPr>
            <a:r>
              <a:rPr lang="en-US" sz="3800"/>
              <a:t>A Potential Remedy –</a:t>
            </a:r>
            <a:br>
              <a:rPr lang="en-US" sz="3800"/>
            </a:br>
            <a:r>
              <a:rPr b="1" lang="en-US" sz="3800"/>
              <a:t>Patient </a:t>
            </a:r>
            <a:r>
              <a:rPr b="1" lang="en-US" sz="3800">
                <a:solidFill>
                  <a:srgbClr val="FF0000"/>
                </a:solidFill>
              </a:rPr>
              <a:t>Protection</a:t>
            </a:r>
            <a:r>
              <a:rPr b="1" lang="en-US" sz="3800"/>
              <a:t> and </a:t>
            </a:r>
            <a:r>
              <a:rPr b="1" lang="en-US" sz="3800">
                <a:solidFill>
                  <a:srgbClr val="FF0000"/>
                </a:solidFill>
              </a:rPr>
              <a:t>Affordable</a:t>
            </a:r>
            <a:r>
              <a:rPr b="1" lang="en-US" sz="3800"/>
              <a:t> Care Act</a:t>
            </a:r>
            <a:br>
              <a:rPr b="1" lang="en-US" sz="3800"/>
            </a:br>
            <a:r>
              <a:rPr b="1" lang="en-US" sz="3800"/>
              <a:t>2010</a:t>
            </a:r>
            <a:endParaRPr sz="3800"/>
          </a:p>
        </p:txBody>
      </p:sp>
      <p:pic>
        <p:nvPicPr>
          <p:cNvPr descr="http://www.kingcounty.gov/healthservices/MentalHealth/Recovery/KnowledgeIsPower/~/media/health/mentalHealth/recovery/medicine.ashx" id="867" name="Google Shape;867;p94"/>
          <p:cNvPicPr preferRelativeResize="0"/>
          <p:nvPr/>
        </p:nvPicPr>
        <p:blipFill rotWithShape="1">
          <a:blip r:embed="rId3">
            <a:alphaModFix/>
          </a:blip>
          <a:srcRect b="0" l="0" r="0" t="0"/>
          <a:stretch/>
        </p:blipFill>
        <p:spPr>
          <a:xfrm>
            <a:off x="2743200" y="3124200"/>
            <a:ext cx="3333750" cy="23812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95"/>
          <p:cNvSpPr txBox="1"/>
          <p:nvPr>
            <p:ph type="title"/>
          </p:nvPr>
        </p:nvSpPr>
        <p:spPr>
          <a:xfrm>
            <a:off x="381000" y="0"/>
            <a:ext cx="8229600" cy="5635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r>
              <a:rPr b="1" lang="en-US" sz="1800"/>
              <a:t>Health Care Reform Bill Summary</a:t>
            </a:r>
            <a:endParaRPr sz="1800"/>
          </a:p>
        </p:txBody>
      </p:sp>
      <p:sp>
        <p:nvSpPr>
          <p:cNvPr id="873" name="Google Shape;873;p95"/>
          <p:cNvSpPr txBox="1"/>
          <p:nvPr>
            <p:ph idx="1" type="body"/>
          </p:nvPr>
        </p:nvSpPr>
        <p:spPr>
          <a:xfrm>
            <a:off x="0" y="685800"/>
            <a:ext cx="9144000" cy="6172200"/>
          </a:xfrm>
          <a:prstGeom prst="rect">
            <a:avLst/>
          </a:prstGeom>
          <a:noFill/>
          <a:ln>
            <a:noFill/>
          </a:ln>
        </p:spPr>
        <p:txBody>
          <a:bodyPr anchorCtr="0" anchor="t" bIns="45700" lIns="91425" spcFirstLastPara="1" rIns="91425" wrap="square" tIns="45700">
            <a:normAutofit fontScale="47500" lnSpcReduction="20000"/>
          </a:bodyPr>
          <a:lstStyle/>
          <a:p>
            <a:pPr indent="-342900" lvl="0" marL="342900" rtl="0" algn="l">
              <a:spcBef>
                <a:spcPts val="0"/>
              </a:spcBef>
              <a:spcAft>
                <a:spcPts val="0"/>
              </a:spcAft>
              <a:buClr>
                <a:schemeClr val="dk1"/>
              </a:buClr>
              <a:buSzPct val="100000"/>
              <a:buChar char="•"/>
            </a:pPr>
            <a:r>
              <a:rPr b="1" lang="en-US"/>
              <a:t>Cost:</a:t>
            </a:r>
            <a:endParaRPr/>
          </a:p>
          <a:p>
            <a:pPr indent="-342900" lvl="0" marL="342900" rtl="0" algn="l">
              <a:spcBef>
                <a:spcPts val="304"/>
              </a:spcBef>
              <a:spcAft>
                <a:spcPts val="0"/>
              </a:spcAft>
              <a:buClr>
                <a:schemeClr val="dk1"/>
              </a:buClr>
              <a:buSzPct val="100000"/>
              <a:buChar char="•"/>
            </a:pPr>
            <a:r>
              <a:rPr lang="en-US"/>
              <a:t>$940 billion over ten years.</a:t>
            </a:r>
            <a:endParaRPr/>
          </a:p>
          <a:p>
            <a:pPr indent="-342900" lvl="0" marL="342900" rtl="0" algn="l">
              <a:spcBef>
                <a:spcPts val="304"/>
              </a:spcBef>
              <a:spcAft>
                <a:spcPts val="0"/>
              </a:spcAft>
              <a:buClr>
                <a:schemeClr val="dk1"/>
              </a:buClr>
              <a:buSzPct val="100000"/>
              <a:buChar char="•"/>
            </a:pPr>
            <a:r>
              <a:rPr b="1" lang="en-US"/>
              <a:t>Deficit:</a:t>
            </a:r>
            <a:endParaRPr/>
          </a:p>
          <a:p>
            <a:pPr indent="-342900" lvl="0" marL="342900" rtl="0" algn="l">
              <a:spcBef>
                <a:spcPts val="304"/>
              </a:spcBef>
              <a:spcAft>
                <a:spcPts val="0"/>
              </a:spcAft>
              <a:buClr>
                <a:schemeClr val="dk1"/>
              </a:buClr>
              <a:buSzPct val="100000"/>
              <a:buChar char="•"/>
            </a:pPr>
            <a:r>
              <a:rPr lang="en-US"/>
              <a:t>Would reduce the deficit by $143 billion over the first ten years. That is an updated CBO estimate. Their first preliminary estimate said it would reduce the deficit by $130 billion over ten years. Would reduce the deficit by $1.2 trillion dollars in the second ten </a:t>
            </a:r>
            <a:endParaRPr/>
          </a:p>
          <a:p>
            <a:pPr indent="-342900" lvl="0" marL="342900" rtl="0" algn="l">
              <a:spcBef>
                <a:spcPts val="304"/>
              </a:spcBef>
              <a:spcAft>
                <a:spcPts val="0"/>
              </a:spcAft>
              <a:buClr>
                <a:schemeClr val="dk1"/>
              </a:buClr>
              <a:buSzPct val="100000"/>
              <a:buChar char="•"/>
            </a:pPr>
            <a:r>
              <a:rPr b="1" lang="en-US"/>
              <a:t>Coverage:</a:t>
            </a:r>
            <a:endParaRPr/>
          </a:p>
          <a:p>
            <a:pPr indent="-342900" lvl="0" marL="342900" rtl="0" algn="l">
              <a:spcBef>
                <a:spcPts val="304"/>
              </a:spcBef>
              <a:spcAft>
                <a:spcPts val="0"/>
              </a:spcAft>
              <a:buClr>
                <a:schemeClr val="dk1"/>
              </a:buClr>
              <a:buSzPct val="100000"/>
              <a:buChar char="•"/>
            </a:pPr>
            <a:r>
              <a:rPr lang="en-US"/>
              <a:t>Would expand coverage to 32 million Americans who are currently uninsured.</a:t>
            </a:r>
            <a:endParaRPr/>
          </a:p>
          <a:p>
            <a:pPr indent="-342900" lvl="0" marL="342900" rtl="0" algn="l">
              <a:spcBef>
                <a:spcPts val="304"/>
              </a:spcBef>
              <a:spcAft>
                <a:spcPts val="0"/>
              </a:spcAft>
              <a:buClr>
                <a:schemeClr val="dk1"/>
              </a:buClr>
              <a:buSzPct val="100000"/>
              <a:buChar char="•"/>
            </a:pPr>
            <a:r>
              <a:rPr b="1" lang="en-US"/>
              <a:t>Health Insurance Exchanges:</a:t>
            </a:r>
            <a:endParaRPr/>
          </a:p>
          <a:p>
            <a:pPr indent="-342900" lvl="0" marL="342900" rtl="0" algn="l">
              <a:spcBef>
                <a:spcPts val="304"/>
              </a:spcBef>
              <a:spcAft>
                <a:spcPts val="0"/>
              </a:spcAft>
              <a:buClr>
                <a:schemeClr val="dk1"/>
              </a:buClr>
              <a:buSzPct val="100000"/>
              <a:buChar char="•"/>
            </a:pPr>
            <a:r>
              <a:rPr lang="en-US"/>
              <a:t>The uninsured and self-employed would be able to purchase insurance through state-based exchanges with subsidies available to individuals and families with income between the 133 percent and 400 percent of poverty level. </a:t>
            </a:r>
            <a:endParaRPr/>
          </a:p>
          <a:p>
            <a:pPr indent="-342900" lvl="0" marL="342900" rtl="0" algn="l">
              <a:spcBef>
                <a:spcPts val="304"/>
              </a:spcBef>
              <a:spcAft>
                <a:spcPts val="0"/>
              </a:spcAft>
              <a:buClr>
                <a:schemeClr val="dk1"/>
              </a:buClr>
              <a:buSzPct val="100000"/>
              <a:buChar char="•"/>
            </a:pPr>
            <a:r>
              <a:rPr lang="en-US"/>
              <a:t>Separate exchanges would be created for small businesses to purchase coverage -- effective 2014.</a:t>
            </a:r>
            <a:endParaRPr/>
          </a:p>
          <a:p>
            <a:pPr indent="-342900" lvl="0" marL="342900" rtl="0" algn="l">
              <a:spcBef>
                <a:spcPts val="304"/>
              </a:spcBef>
              <a:spcAft>
                <a:spcPts val="0"/>
              </a:spcAft>
              <a:buClr>
                <a:schemeClr val="dk1"/>
              </a:buClr>
              <a:buSzPct val="100000"/>
              <a:buChar char="•"/>
            </a:pPr>
            <a:r>
              <a:rPr lang="en-US"/>
              <a:t>Funding available to states to establish exchanges within one year of enactment and until January 1, 2015. </a:t>
            </a:r>
            <a:endParaRPr/>
          </a:p>
          <a:p>
            <a:pPr indent="-342900" lvl="0" marL="342900" rtl="0" algn="l">
              <a:spcBef>
                <a:spcPts val="304"/>
              </a:spcBef>
              <a:spcAft>
                <a:spcPts val="0"/>
              </a:spcAft>
              <a:buClr>
                <a:schemeClr val="dk1"/>
              </a:buClr>
              <a:buSzPct val="100000"/>
              <a:buChar char="•"/>
            </a:pPr>
            <a:r>
              <a:rPr b="1" lang="en-US"/>
              <a:t>Subsidies:</a:t>
            </a:r>
            <a:endParaRPr/>
          </a:p>
          <a:p>
            <a:pPr indent="-342900" lvl="0" marL="342900" rtl="0" algn="l">
              <a:spcBef>
                <a:spcPts val="304"/>
              </a:spcBef>
              <a:spcAft>
                <a:spcPts val="0"/>
              </a:spcAft>
              <a:buClr>
                <a:schemeClr val="dk1"/>
              </a:buClr>
              <a:buSzPct val="100000"/>
              <a:buChar char="•"/>
            </a:pPr>
            <a:r>
              <a:rPr lang="en-US"/>
              <a:t>Individuals and families who make between 100 percent - 400 percent of the Federal Poverty Level (FPL) and want to purchase their own health insurance on an exchange are eligible for subsidies. They cannot be eligible for Medicare, Medicaid and cannot be covered by an employer. Eligible buyers receive premium credits and there is a cap for how much they have to contribute to their premiums on a sliding scale. </a:t>
            </a:r>
            <a:endParaRPr/>
          </a:p>
          <a:p>
            <a:pPr indent="-342900" lvl="0" marL="342900" rtl="0" algn="l">
              <a:spcBef>
                <a:spcPts val="304"/>
              </a:spcBef>
              <a:spcAft>
                <a:spcPts val="0"/>
              </a:spcAft>
              <a:buClr>
                <a:schemeClr val="dk1"/>
              </a:buClr>
              <a:buSzPct val="100000"/>
              <a:buChar char="•"/>
            </a:pPr>
            <a:r>
              <a:rPr i="1" lang="en-US"/>
              <a:t>Federal Poverty Level for family of four is $22,050</a:t>
            </a:r>
            <a:endParaRPr/>
          </a:p>
          <a:p>
            <a:pPr indent="-342900" lvl="0" marL="342900" rtl="0" algn="l">
              <a:spcBef>
                <a:spcPts val="304"/>
              </a:spcBef>
              <a:spcAft>
                <a:spcPts val="0"/>
              </a:spcAft>
              <a:buClr>
                <a:schemeClr val="dk1"/>
              </a:buClr>
              <a:buSzPct val="100000"/>
              <a:buChar char="•"/>
            </a:pPr>
            <a:r>
              <a:rPr b="1" lang="en-US"/>
              <a:t>Paying for the Plan:</a:t>
            </a:r>
            <a:endParaRPr/>
          </a:p>
          <a:p>
            <a:pPr indent="-342900" lvl="0" marL="342900" rtl="0" algn="l">
              <a:spcBef>
                <a:spcPts val="304"/>
              </a:spcBef>
              <a:spcAft>
                <a:spcPts val="0"/>
              </a:spcAft>
              <a:buClr>
                <a:schemeClr val="dk1"/>
              </a:buClr>
              <a:buSzPct val="100000"/>
              <a:buChar char="•"/>
            </a:pPr>
            <a:r>
              <a:rPr lang="en-US"/>
              <a:t>Medicare Payroll tax on investment income -- Starting in 2012, the Medicare Payroll Tax will be expanded to include unearned income. That will be a 3.8 percent tax on investment income for families making more than $250,000 per year ($200,000 for individuals).</a:t>
            </a:r>
            <a:endParaRPr/>
          </a:p>
          <a:p>
            <a:pPr indent="-342900" lvl="0" marL="342900" rtl="0" algn="l">
              <a:spcBef>
                <a:spcPts val="304"/>
              </a:spcBef>
              <a:spcAft>
                <a:spcPts val="0"/>
              </a:spcAft>
              <a:buClr>
                <a:schemeClr val="dk1"/>
              </a:buClr>
              <a:buSzPct val="100000"/>
              <a:buChar char="•"/>
            </a:pPr>
            <a:r>
              <a:rPr lang="en-US"/>
              <a:t>Excise Tax -- Beginning in 2018, insurance companies will pay a 40 percent excise tax on so-called "Cadillac" high-end insurance plans worth over $27,500 for families ($10,200 for individuals). Dental and vision plans are exempt and will not be counted in the total cost of a family's plan.</a:t>
            </a:r>
            <a:endParaRPr/>
          </a:p>
          <a:p>
            <a:pPr indent="-342900" lvl="0" marL="342900" rtl="0" algn="l">
              <a:spcBef>
                <a:spcPts val="304"/>
              </a:spcBef>
              <a:spcAft>
                <a:spcPts val="0"/>
              </a:spcAft>
              <a:buClr>
                <a:schemeClr val="dk1"/>
              </a:buClr>
              <a:buSzPct val="100000"/>
              <a:buChar char="•"/>
            </a:pPr>
            <a:r>
              <a:rPr lang="en-US"/>
              <a:t>Tanning Tax -- 10 percent excise tax on indoor tanning services.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79" name="Google Shape;879;p96"/>
          <p:cNvSpPr txBox="1"/>
          <p:nvPr>
            <p:ph idx="1" type="body"/>
          </p:nvPr>
        </p:nvSpPr>
        <p:spPr>
          <a:xfrm>
            <a:off x="457200" y="1143000"/>
            <a:ext cx="8229600" cy="5486400"/>
          </a:xfrm>
          <a:prstGeom prst="rect">
            <a:avLst/>
          </a:prstGeom>
          <a:noFill/>
          <a:ln>
            <a:noFill/>
          </a:ln>
        </p:spPr>
        <p:txBody>
          <a:bodyPr anchorCtr="0" anchor="t" bIns="45700" lIns="91425" spcFirstLastPara="1" rIns="91425" wrap="square" tIns="45700">
            <a:normAutofit fontScale="47500" lnSpcReduction="20000"/>
          </a:bodyPr>
          <a:lstStyle/>
          <a:p>
            <a:pPr indent="-342900" lvl="0" marL="342900" rtl="0" algn="l">
              <a:spcBef>
                <a:spcPts val="0"/>
              </a:spcBef>
              <a:spcAft>
                <a:spcPts val="0"/>
              </a:spcAft>
              <a:buClr>
                <a:schemeClr val="dk1"/>
              </a:buClr>
              <a:buSzPct val="100000"/>
              <a:buChar char="•"/>
            </a:pPr>
            <a:r>
              <a:rPr b="1" lang="en-US"/>
              <a:t>Medicare:</a:t>
            </a:r>
            <a:endParaRPr/>
          </a:p>
          <a:p>
            <a:pPr indent="-342900" lvl="0" marL="342900" rtl="0" algn="l">
              <a:spcBef>
                <a:spcPts val="304"/>
              </a:spcBef>
              <a:spcAft>
                <a:spcPts val="0"/>
              </a:spcAft>
              <a:buClr>
                <a:schemeClr val="dk1"/>
              </a:buClr>
              <a:buSzPct val="100000"/>
              <a:buChar char="•"/>
            </a:pPr>
            <a:r>
              <a:rPr lang="en-US"/>
              <a:t>Closes the Medicare prescription drug "donut hole" by 2020. Seniors who hit the donut hole by 2010 will receive a $250 rebate. </a:t>
            </a:r>
            <a:br>
              <a:rPr lang="en-US"/>
            </a:br>
            <a:endParaRPr/>
          </a:p>
          <a:p>
            <a:pPr indent="-342900" lvl="0" marL="342900" rtl="0" algn="l">
              <a:spcBef>
                <a:spcPts val="304"/>
              </a:spcBef>
              <a:spcAft>
                <a:spcPts val="0"/>
              </a:spcAft>
              <a:buClr>
                <a:schemeClr val="dk1"/>
              </a:buClr>
              <a:buSzPct val="100000"/>
              <a:buChar char="•"/>
            </a:pPr>
            <a:r>
              <a:rPr lang="en-US"/>
              <a:t>Beginning in 2011, seniors in the gap will receive a 50 percent discount on brand name drugs. The bill also includes $500 billion in Medicare cuts over the next decade. </a:t>
            </a:r>
            <a:endParaRPr/>
          </a:p>
          <a:p>
            <a:pPr indent="-246380" lvl="0" marL="342900" rtl="0" algn="l">
              <a:spcBef>
                <a:spcPts val="304"/>
              </a:spcBef>
              <a:spcAft>
                <a:spcPts val="0"/>
              </a:spcAft>
              <a:buClr>
                <a:schemeClr val="dk1"/>
              </a:buClr>
              <a:buSzPct val="100000"/>
              <a:buNone/>
            </a:pPr>
            <a:r>
              <a:t/>
            </a:r>
            <a:endParaRPr/>
          </a:p>
          <a:p>
            <a:pPr indent="-342900" lvl="0" marL="342900" rtl="0" algn="l">
              <a:spcBef>
                <a:spcPts val="304"/>
              </a:spcBef>
              <a:spcAft>
                <a:spcPts val="0"/>
              </a:spcAft>
              <a:buClr>
                <a:schemeClr val="dk1"/>
              </a:buClr>
              <a:buSzPct val="100000"/>
              <a:buChar char="•"/>
            </a:pPr>
            <a:r>
              <a:rPr b="1" lang="en-US"/>
              <a:t>Medicaid:</a:t>
            </a:r>
            <a:endParaRPr/>
          </a:p>
          <a:p>
            <a:pPr indent="-342900" lvl="0" marL="342900" rtl="0" algn="l">
              <a:spcBef>
                <a:spcPts val="304"/>
              </a:spcBef>
              <a:spcAft>
                <a:spcPts val="0"/>
              </a:spcAft>
              <a:buClr>
                <a:schemeClr val="dk1"/>
              </a:buClr>
              <a:buSzPct val="100000"/>
              <a:buChar char="•"/>
            </a:pPr>
            <a:r>
              <a:rPr lang="en-US"/>
              <a:t>Expands Medicaid to include 133 percent of federal poverty level which is $29,327 for a family of four. </a:t>
            </a:r>
            <a:br>
              <a:rPr lang="en-US"/>
            </a:br>
            <a:endParaRPr/>
          </a:p>
          <a:p>
            <a:pPr indent="-342900" lvl="0" marL="342900" rtl="0" algn="l">
              <a:spcBef>
                <a:spcPts val="304"/>
              </a:spcBef>
              <a:spcAft>
                <a:spcPts val="0"/>
              </a:spcAft>
              <a:buClr>
                <a:schemeClr val="dk1"/>
              </a:buClr>
              <a:buSzPct val="100000"/>
              <a:buChar char="•"/>
            </a:pPr>
            <a:r>
              <a:rPr lang="en-US"/>
              <a:t>Requires states to expand Medicaid to include childless adults starting in 2014. </a:t>
            </a:r>
            <a:br>
              <a:rPr lang="en-US"/>
            </a:br>
            <a:endParaRPr/>
          </a:p>
          <a:p>
            <a:pPr indent="-342900" lvl="0" marL="342900" rtl="0" algn="l">
              <a:spcBef>
                <a:spcPts val="304"/>
              </a:spcBef>
              <a:spcAft>
                <a:spcPts val="0"/>
              </a:spcAft>
              <a:buClr>
                <a:schemeClr val="dk1"/>
              </a:buClr>
              <a:buSzPct val="100000"/>
              <a:buChar char="•"/>
            </a:pPr>
            <a:r>
              <a:rPr lang="en-US"/>
              <a:t>Federal Government pays 100 percent of costs for covering newly eligible individuals through 2016. </a:t>
            </a:r>
            <a:br>
              <a:rPr lang="en-US"/>
            </a:br>
            <a:endParaRPr/>
          </a:p>
          <a:p>
            <a:pPr indent="-342900" lvl="0" marL="342900" rtl="0" algn="l">
              <a:spcBef>
                <a:spcPts val="304"/>
              </a:spcBef>
              <a:spcAft>
                <a:spcPts val="0"/>
              </a:spcAft>
              <a:buClr>
                <a:schemeClr val="dk1"/>
              </a:buClr>
              <a:buSzPct val="100000"/>
              <a:buChar char="•"/>
            </a:pPr>
            <a:r>
              <a:rPr lang="en-US"/>
              <a:t>Illegal immigrants are not eligible for Medicaid. </a:t>
            </a:r>
            <a:endParaRPr/>
          </a:p>
          <a:p>
            <a:pPr indent="-246380" lvl="0" marL="342900" rtl="0" algn="l">
              <a:spcBef>
                <a:spcPts val="304"/>
              </a:spcBef>
              <a:spcAft>
                <a:spcPts val="0"/>
              </a:spcAft>
              <a:buClr>
                <a:schemeClr val="dk1"/>
              </a:buClr>
              <a:buSzPct val="100000"/>
              <a:buNone/>
            </a:pPr>
            <a:r>
              <a:t/>
            </a:r>
            <a:endParaRPr/>
          </a:p>
          <a:p>
            <a:pPr indent="-342900" lvl="0" marL="342900" rtl="0" algn="l">
              <a:spcBef>
                <a:spcPts val="304"/>
              </a:spcBef>
              <a:spcAft>
                <a:spcPts val="0"/>
              </a:spcAft>
              <a:buClr>
                <a:schemeClr val="dk1"/>
              </a:buClr>
              <a:buSzPct val="100000"/>
              <a:buChar char="•"/>
            </a:pPr>
            <a:r>
              <a:rPr b="1" lang="en-US"/>
              <a:t>Insurance Reforms:</a:t>
            </a:r>
            <a:endParaRPr/>
          </a:p>
          <a:p>
            <a:pPr indent="-342900" lvl="0" marL="342900" rtl="0" algn="l">
              <a:spcBef>
                <a:spcPts val="304"/>
              </a:spcBef>
              <a:spcAft>
                <a:spcPts val="0"/>
              </a:spcAft>
              <a:buClr>
                <a:schemeClr val="dk1"/>
              </a:buClr>
              <a:buSzPct val="100000"/>
              <a:buChar char="•"/>
            </a:pPr>
            <a:r>
              <a:rPr lang="en-US"/>
              <a:t>Six months after enactment, insurance companies could no longer deny children coverage based on a preexisting condition. </a:t>
            </a:r>
            <a:br>
              <a:rPr lang="en-US"/>
            </a:br>
            <a:endParaRPr/>
          </a:p>
          <a:p>
            <a:pPr indent="-342900" lvl="0" marL="342900" rtl="0" algn="l">
              <a:spcBef>
                <a:spcPts val="304"/>
              </a:spcBef>
              <a:spcAft>
                <a:spcPts val="0"/>
              </a:spcAft>
              <a:buClr>
                <a:schemeClr val="dk1"/>
              </a:buClr>
              <a:buSzPct val="100000"/>
              <a:buChar char="•"/>
            </a:pPr>
            <a:r>
              <a:rPr lang="en-US"/>
              <a:t>Starting in 2014, insurance companies cannot deny coverage to anyone with preexisting conditions. </a:t>
            </a:r>
            <a:br>
              <a:rPr lang="en-US"/>
            </a:br>
            <a:endParaRPr/>
          </a:p>
          <a:p>
            <a:pPr indent="-342900" lvl="0" marL="342900" rtl="0" algn="l">
              <a:spcBef>
                <a:spcPts val="304"/>
              </a:spcBef>
              <a:spcAft>
                <a:spcPts val="0"/>
              </a:spcAft>
              <a:buClr>
                <a:schemeClr val="dk1"/>
              </a:buClr>
              <a:buSzPct val="100000"/>
              <a:buChar char="•"/>
            </a:pPr>
            <a:r>
              <a:rPr lang="en-US"/>
              <a:t>Insurance companies must allow children to stay on their parent's insurance plans until age 26</a:t>
            </a:r>
            <a:r>
              <a:rPr baseline="30000" lang="en-US"/>
              <a:t>th</a:t>
            </a:r>
            <a:r>
              <a:rPr lang="en-US"/>
              <a:t>.</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885" name="Google Shape;885;p97"/>
          <p:cNvSpPr txBox="1"/>
          <p:nvPr>
            <p:ph idx="1" type="body"/>
          </p:nvPr>
        </p:nvSpPr>
        <p:spPr>
          <a:xfrm>
            <a:off x="457200" y="1600200"/>
            <a:ext cx="8229600" cy="5029200"/>
          </a:xfrm>
          <a:prstGeom prst="rect">
            <a:avLst/>
          </a:prstGeom>
          <a:noFill/>
          <a:ln>
            <a:noFill/>
          </a:ln>
        </p:spPr>
        <p:txBody>
          <a:bodyPr anchorCtr="0" anchor="t" bIns="45700" lIns="91425" spcFirstLastPara="1" rIns="91425" wrap="square" tIns="45700">
            <a:normAutofit fontScale="47500" lnSpcReduction="20000"/>
          </a:bodyPr>
          <a:lstStyle/>
          <a:p>
            <a:pPr indent="-342900" lvl="0" marL="342900" rtl="0" algn="l">
              <a:spcBef>
                <a:spcPts val="0"/>
              </a:spcBef>
              <a:spcAft>
                <a:spcPts val="0"/>
              </a:spcAft>
              <a:buClr>
                <a:schemeClr val="dk1"/>
              </a:buClr>
              <a:buSzPct val="100000"/>
              <a:buChar char="•"/>
            </a:pPr>
            <a:r>
              <a:rPr b="1" lang="en-US"/>
              <a:t>Abortion:</a:t>
            </a:r>
            <a:endParaRPr/>
          </a:p>
          <a:p>
            <a:pPr indent="-342900" lvl="0" marL="342900" rtl="0" algn="l">
              <a:spcBef>
                <a:spcPts val="304"/>
              </a:spcBef>
              <a:spcAft>
                <a:spcPts val="0"/>
              </a:spcAft>
              <a:buClr>
                <a:schemeClr val="dk1"/>
              </a:buClr>
              <a:buSzPct val="100000"/>
              <a:buChar char="•"/>
            </a:pPr>
            <a:r>
              <a:rPr lang="en-US"/>
              <a:t>The bill segregates private insurance premium funds from taxpayer funds. Individuals would have to pay for abortion coverage by making two separate payments, private funds would have to be kept in a separate account from federal and taxpayer funds. </a:t>
            </a:r>
            <a:endParaRPr/>
          </a:p>
          <a:p>
            <a:pPr indent="-342900" lvl="0" marL="342900" rtl="0" algn="l">
              <a:spcBef>
                <a:spcPts val="304"/>
              </a:spcBef>
              <a:spcAft>
                <a:spcPts val="0"/>
              </a:spcAft>
              <a:buClr>
                <a:schemeClr val="dk1"/>
              </a:buClr>
              <a:buSzPct val="100000"/>
              <a:buChar char="•"/>
            </a:pPr>
            <a:r>
              <a:rPr lang="en-US"/>
              <a:t>No health care plan would be required to offer abortion coverage. States could pass legislation choosing to opt out of offering abortion coverage through the exchange. </a:t>
            </a:r>
            <a:endParaRPr/>
          </a:p>
          <a:p>
            <a:pPr indent="-342900" lvl="0" marL="342900" rtl="0" algn="l">
              <a:spcBef>
                <a:spcPts val="304"/>
              </a:spcBef>
              <a:spcAft>
                <a:spcPts val="0"/>
              </a:spcAft>
              <a:buClr>
                <a:schemeClr val="dk1"/>
              </a:buClr>
              <a:buSzPct val="100000"/>
              <a:buChar char="•"/>
            </a:pPr>
            <a:r>
              <a:rPr i="1" lang="en-US"/>
              <a:t>**Separately, anti-abortion Democrats worked out language with the White House on an executive order that would state that no federal funds can be used to pay for abortions except in the case of rape, incest or health of the mother.</a:t>
            </a:r>
            <a:br>
              <a:rPr i="1" lang="en-US"/>
            </a:br>
            <a:endParaRPr/>
          </a:p>
          <a:p>
            <a:pPr indent="-342900" lvl="0" marL="342900" rtl="0" algn="l">
              <a:spcBef>
                <a:spcPts val="304"/>
              </a:spcBef>
              <a:spcAft>
                <a:spcPts val="0"/>
              </a:spcAft>
              <a:buClr>
                <a:schemeClr val="dk1"/>
              </a:buClr>
              <a:buSzPct val="100000"/>
              <a:buChar char="•"/>
            </a:pPr>
            <a:r>
              <a:rPr b="1" lang="en-US"/>
              <a:t>Individual Mandate:</a:t>
            </a:r>
            <a:endParaRPr/>
          </a:p>
          <a:p>
            <a:pPr indent="-342900" lvl="0" marL="342900" rtl="0" algn="l">
              <a:spcBef>
                <a:spcPts val="304"/>
              </a:spcBef>
              <a:spcAft>
                <a:spcPts val="0"/>
              </a:spcAft>
              <a:buClr>
                <a:schemeClr val="dk1"/>
              </a:buClr>
              <a:buSzPct val="100000"/>
              <a:buChar char="•"/>
            </a:pPr>
            <a:r>
              <a:rPr lang="en-US"/>
              <a:t>In 2014, everyone must purchase health insurance or face a $695 annual fine. There are some exceptions for low-income people.</a:t>
            </a:r>
            <a:endParaRPr/>
          </a:p>
          <a:p>
            <a:pPr indent="-246380" lvl="0" marL="342900" rtl="0" algn="l">
              <a:spcBef>
                <a:spcPts val="304"/>
              </a:spcBef>
              <a:spcAft>
                <a:spcPts val="0"/>
              </a:spcAft>
              <a:buClr>
                <a:schemeClr val="dk1"/>
              </a:buClr>
              <a:buSzPct val="100000"/>
              <a:buNone/>
            </a:pPr>
            <a:r>
              <a:t/>
            </a:r>
            <a:endParaRPr/>
          </a:p>
          <a:p>
            <a:pPr indent="-342900" lvl="0" marL="342900" rtl="0" algn="l">
              <a:spcBef>
                <a:spcPts val="304"/>
              </a:spcBef>
              <a:spcAft>
                <a:spcPts val="0"/>
              </a:spcAft>
              <a:buClr>
                <a:schemeClr val="dk1"/>
              </a:buClr>
              <a:buSzPct val="100000"/>
              <a:buChar char="•"/>
            </a:pPr>
            <a:r>
              <a:rPr b="1" lang="en-US"/>
              <a:t>Employer Mandate:</a:t>
            </a:r>
            <a:endParaRPr/>
          </a:p>
          <a:p>
            <a:pPr indent="-342900" lvl="0" marL="342900" rtl="0" algn="l">
              <a:spcBef>
                <a:spcPts val="304"/>
              </a:spcBef>
              <a:spcAft>
                <a:spcPts val="0"/>
              </a:spcAft>
              <a:buClr>
                <a:schemeClr val="dk1"/>
              </a:buClr>
              <a:buSzPct val="100000"/>
              <a:buChar char="•"/>
            </a:pPr>
            <a:r>
              <a:rPr lang="en-US"/>
              <a:t>Technically, there is no employer mandate. Employers with more than 50 employees must provide health insurance or pay a fine of $2000 per worker each year if any worker receives federal subsidies to purchase health insurance. Fines applied to entire number of employees minus some allowances.</a:t>
            </a:r>
            <a:endParaRPr/>
          </a:p>
          <a:p>
            <a:pPr indent="-342900" lvl="0" marL="342900" rtl="0" algn="l">
              <a:spcBef>
                <a:spcPts val="304"/>
              </a:spcBef>
              <a:spcAft>
                <a:spcPts val="0"/>
              </a:spcAft>
              <a:buClr>
                <a:schemeClr val="dk1"/>
              </a:buClr>
              <a:buSzPct val="100000"/>
              <a:buChar char="•"/>
            </a:pPr>
            <a:r>
              <a:rPr b="1" lang="en-US"/>
              <a:t>Immigration:</a:t>
            </a:r>
            <a:endParaRPr/>
          </a:p>
          <a:p>
            <a:pPr indent="-342900" lvl="0" marL="342900" rtl="0" algn="l">
              <a:spcBef>
                <a:spcPts val="304"/>
              </a:spcBef>
              <a:spcAft>
                <a:spcPts val="0"/>
              </a:spcAft>
              <a:buClr>
                <a:schemeClr val="dk1"/>
              </a:buClr>
              <a:buSzPct val="100000"/>
              <a:buChar char="•"/>
            </a:pPr>
            <a:r>
              <a:rPr lang="en-US"/>
              <a:t>Illegal immigrants will not be allowed to buy health insurance in the exchanges -- even if they pay completely with their own money.</a:t>
            </a:r>
            <a:endParaRPr/>
          </a:p>
          <a:p>
            <a:pPr indent="-246380" lvl="0" marL="342900" rtl="0" algn="l">
              <a:spcBef>
                <a:spcPts val="304"/>
              </a:spcBef>
              <a:spcAft>
                <a:spcPts val="0"/>
              </a:spcAft>
              <a:buClr>
                <a:schemeClr val="dk1"/>
              </a:buClr>
              <a:buSzPct val="100000"/>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98"/>
          <p:cNvSpPr txBox="1"/>
          <p:nvPr>
            <p:ph type="title"/>
          </p:nvPr>
        </p:nvSpPr>
        <p:spPr>
          <a:xfrm>
            <a:off x="457200" y="0"/>
            <a:ext cx="8229600" cy="838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Problems with the Enacted Legislation</a:t>
            </a:r>
            <a:endParaRPr/>
          </a:p>
        </p:txBody>
      </p:sp>
      <p:sp>
        <p:nvSpPr>
          <p:cNvPr id="891" name="Google Shape;891;p98"/>
          <p:cNvSpPr txBox="1"/>
          <p:nvPr>
            <p:ph idx="1" type="body"/>
          </p:nvPr>
        </p:nvSpPr>
        <p:spPr>
          <a:xfrm>
            <a:off x="0" y="914400"/>
            <a:ext cx="9144000" cy="5791200"/>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rgbClr val="FF0000"/>
              </a:buClr>
              <a:buSzPct val="100000"/>
              <a:buChar char="•"/>
            </a:pPr>
            <a:r>
              <a:rPr lang="en-US">
                <a:solidFill>
                  <a:srgbClr val="FF0000"/>
                </a:solidFill>
              </a:rPr>
              <a:t>Diminishes the free marketplace </a:t>
            </a:r>
            <a:r>
              <a:rPr lang="en-US"/>
              <a:t>in health insurance requiring high premiums to be passed on to healthy individuals</a:t>
            </a:r>
            <a:endParaRPr/>
          </a:p>
          <a:p>
            <a:pPr indent="-342900" lvl="0" marL="342900" rtl="0" algn="l">
              <a:spcBef>
                <a:spcPts val="400"/>
              </a:spcBef>
              <a:spcAft>
                <a:spcPts val="0"/>
              </a:spcAft>
              <a:buClr>
                <a:srgbClr val="FF0000"/>
              </a:buClr>
              <a:buSzPct val="100000"/>
              <a:buChar char="•"/>
            </a:pPr>
            <a:r>
              <a:rPr lang="en-US">
                <a:solidFill>
                  <a:srgbClr val="FF0000"/>
                </a:solidFill>
              </a:rPr>
              <a:t>Mandates penalties </a:t>
            </a:r>
            <a:r>
              <a:rPr lang="en-US"/>
              <a:t>for not having health insurance -  probably unconstitutional</a:t>
            </a:r>
            <a:endParaRPr/>
          </a:p>
          <a:p>
            <a:pPr indent="-342900" lvl="0" marL="342900" rtl="0" algn="l">
              <a:spcBef>
                <a:spcPts val="400"/>
              </a:spcBef>
              <a:spcAft>
                <a:spcPts val="0"/>
              </a:spcAft>
              <a:buClr>
                <a:srgbClr val="FF0000"/>
              </a:buClr>
              <a:buSzPct val="100000"/>
              <a:buChar char="•"/>
            </a:pPr>
            <a:r>
              <a:rPr lang="en-US">
                <a:solidFill>
                  <a:srgbClr val="FF0000"/>
                </a:solidFill>
              </a:rPr>
              <a:t>Expands Medicaid </a:t>
            </a:r>
            <a:r>
              <a:rPr lang="en-US"/>
              <a:t>placing substantial burdens on the  states</a:t>
            </a:r>
            <a:endParaRPr/>
          </a:p>
          <a:p>
            <a:pPr indent="-342900" lvl="0" marL="342900" rtl="0" algn="l">
              <a:spcBef>
                <a:spcPts val="400"/>
              </a:spcBef>
              <a:spcAft>
                <a:spcPts val="0"/>
              </a:spcAft>
              <a:buClr>
                <a:schemeClr val="dk1"/>
              </a:buClr>
              <a:buSzPct val="100000"/>
              <a:buChar char="•"/>
            </a:pPr>
            <a:r>
              <a:rPr lang="en-US"/>
              <a:t>Drastically </a:t>
            </a:r>
            <a:r>
              <a:rPr lang="en-US">
                <a:solidFill>
                  <a:srgbClr val="FF0000"/>
                </a:solidFill>
              </a:rPr>
              <a:t>increases government regulatory review </a:t>
            </a:r>
            <a:r>
              <a:rPr lang="en-US"/>
              <a:t>of the healthcare system</a:t>
            </a:r>
            <a:endParaRPr/>
          </a:p>
          <a:p>
            <a:pPr indent="-342900" lvl="0" marL="342900" rtl="0" algn="l">
              <a:spcBef>
                <a:spcPts val="400"/>
              </a:spcBef>
              <a:spcAft>
                <a:spcPts val="0"/>
              </a:spcAft>
              <a:buClr>
                <a:schemeClr val="dk1"/>
              </a:buClr>
              <a:buSzPct val="100000"/>
              <a:buChar char="•"/>
            </a:pPr>
            <a:r>
              <a:rPr lang="en-US"/>
              <a:t>Sets up a </a:t>
            </a:r>
            <a:r>
              <a:rPr lang="en-US">
                <a:solidFill>
                  <a:srgbClr val="FF0000"/>
                </a:solidFill>
              </a:rPr>
              <a:t>commission of 15 </a:t>
            </a:r>
            <a:r>
              <a:rPr lang="en-US"/>
              <a:t>that will establish guidelines and cost procedures independent of any oversight which will allow government control of the healthcare system</a:t>
            </a:r>
            <a:endParaRPr/>
          </a:p>
          <a:p>
            <a:pPr indent="-342900" lvl="0" marL="342900" rtl="0" algn="l">
              <a:spcBef>
                <a:spcPts val="400"/>
              </a:spcBef>
              <a:spcAft>
                <a:spcPts val="0"/>
              </a:spcAft>
              <a:buClr>
                <a:schemeClr val="dk1"/>
              </a:buClr>
              <a:buSzPct val="100000"/>
              <a:buChar char="•"/>
            </a:pPr>
            <a:r>
              <a:rPr lang="en-US"/>
              <a:t>This legislation does </a:t>
            </a:r>
            <a:r>
              <a:rPr lang="en-US">
                <a:solidFill>
                  <a:srgbClr val="FF0000"/>
                </a:solidFill>
              </a:rPr>
              <a:t>some good things too</a:t>
            </a:r>
            <a:r>
              <a:rPr lang="en-US"/>
              <a:t>: Some efforts at more even distribution of healthcare resources; more money for medical education, and mechanism for high quality medical research.</a:t>
            </a:r>
            <a:endParaRPr/>
          </a:p>
          <a:p>
            <a:pPr indent="-342900" lvl="0" marL="342900" rtl="0" algn="l">
              <a:spcBef>
                <a:spcPts val="400"/>
              </a:spcBef>
              <a:spcAft>
                <a:spcPts val="0"/>
              </a:spcAft>
              <a:buClr>
                <a:schemeClr val="dk1"/>
              </a:buClr>
              <a:buSzPct val="100000"/>
              <a:buChar char="•"/>
            </a:pPr>
            <a:r>
              <a:rPr lang="en-US"/>
              <a:t>After full implementation of this legislation, </a:t>
            </a:r>
            <a:r>
              <a:rPr lang="en-US">
                <a:solidFill>
                  <a:srgbClr val="FF0000"/>
                </a:solidFill>
              </a:rPr>
              <a:t>nearly 85% of citizens </a:t>
            </a:r>
            <a:r>
              <a:rPr lang="en-US"/>
              <a:t>will be under direct government healthcare regulation; the remaining 15% will be in very high-deductable plans and workers’ compensation arrangements. Thus, a </a:t>
            </a:r>
            <a:r>
              <a:rPr lang="en-US">
                <a:solidFill>
                  <a:srgbClr val="FF0000"/>
                </a:solidFill>
              </a:rPr>
              <a:t>top-down bureaucracy </a:t>
            </a:r>
            <a:r>
              <a:rPr lang="en-US"/>
              <a:t>will exacerbate  the present dysfunction of the American healthcare system by </a:t>
            </a:r>
            <a:r>
              <a:rPr lang="en-US">
                <a:solidFill>
                  <a:srgbClr val="FF0000"/>
                </a:solidFill>
              </a:rPr>
              <a:t>de-incentivizing physicians </a:t>
            </a:r>
            <a:r>
              <a:rPr lang="en-US"/>
              <a:t>diminishing further their social covenant with their patients and promoting major societal stress. Additionally, from a broader point of view, the </a:t>
            </a:r>
            <a:r>
              <a:rPr lang="en-US">
                <a:solidFill>
                  <a:srgbClr val="FF0000"/>
                </a:solidFill>
              </a:rPr>
              <a:t>aggregation of government power </a:t>
            </a:r>
            <a:r>
              <a:rPr lang="en-US"/>
              <a:t>and its ability to deliver economic and emotional supports to the dependent classes point the way, as Plato suggested, to despotism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2011-11-07T17:11:23Z</dcterms:created>
  <dc:creator>Sami</dc:creator>
</cp:coreProperties>
</file>