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drawingml.chart+xml" PartName="/ppt/charts/chart9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6.xml"/>
  <Override ContentType="application/vnd.openxmlformats-officedocument.drawingml.chart+xml" PartName="/ppt/charts/chart1.xml"/>
  <Override ContentType="application/vnd.openxmlformats-officedocument.drawingml.chart+xml" PartName="/ppt/charts/chart10.xml"/>
  <Override ContentType="application/vnd.openxmlformats-officedocument.drawingml.chart+xml" PartName="/ppt/charts/chart12.xml"/>
  <Override ContentType="application/vnd.openxmlformats-officedocument.drawingml.chart+xml" PartName="/ppt/charts/chart14.xml"/>
  <Override ContentType="application/vnd.openxmlformats-officedocument.drawingml.chart+xml" PartName="/ppt/charts/chart3.xml"/>
  <Override ContentType="application/vnd.openxmlformats-officedocument.drawingml.chart+xml" PartName="/ppt/charts/chart8.xml"/>
  <Override ContentType="application/vnd.openxmlformats-officedocument.drawingml.chart+xml" PartName="/ppt/charts/chart18.xml"/>
  <Override ContentType="application/vnd.openxmlformats-officedocument.drawingml.chart+xml" PartName="/ppt/charts/chart5.xml"/>
  <Override ContentType="application/vnd.openxmlformats-officedocument.drawingml.chart+xml" PartName="/ppt/charts/chart11.xml"/>
  <Override ContentType="application/vnd.openxmlformats-officedocument.drawingml.chart+xml" PartName="/ppt/charts/chart17.xml"/>
  <Override ContentType="application/vnd.openxmlformats-officedocument.drawingml.chart+xml" PartName="/ppt/charts/chart15.xml"/>
  <Override ContentType="application/vnd.openxmlformats-officedocument.drawingml.chart+xml" PartName="/ppt/charts/chart13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2.xml"/>
  <Override ContentType="application/vnd.openxmlformats-officedocument.drawingml.chartshapes+xml" PartName="/ppt/drawings/drawing5.xml"/>
  <Override ContentType="application/vnd.openxmlformats-officedocument.drawingml.chartshapes+xml" PartName="/ppt/drawings/drawing1.xml"/>
  <Override ContentType="application/vnd.openxmlformats-officedocument.drawingml.chartshapes+xml" PartName="/ppt/drawings/drawing3.xml"/>
  <Override ContentType="application/vnd.openxmlformats-officedocument.drawingml.chartshapes+xml" PartName="/ppt/drawings/drawing4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  <p:sldMasterId id="2147483675" r:id="rId7"/>
    <p:sldMasterId id="2147483687" r:id="rId8"/>
    <p:sldMasterId id="2147483699" r:id="rId9"/>
    <p:sldMasterId id="2147483711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2" r:id="rId118"/>
    <p:sldId id="363" r:id="rId119"/>
    <p:sldId id="364" r:id="rId120"/>
    <p:sldId id="365" r:id="rId121"/>
    <p:sldId id="366" r:id="rId122"/>
    <p:sldId id="367" r:id="rId123"/>
    <p:sldId id="368" r:id="rId124"/>
    <p:sldId id="369" r:id="rId125"/>
    <p:sldId id="370" r:id="rId126"/>
    <p:sldId id="371" r:id="rId127"/>
    <p:sldId id="372" r:id="rId128"/>
    <p:sldId id="373" r:id="rId129"/>
  </p:sldIdLst>
  <p:sldSz cy="6858000" cx="9144000"/>
  <p:notesSz cx="7010400" cy="9296400"/>
  <p:embeddedFontLst>
    <p:embeddedFont>
      <p:font typeface="Libre Baskerville"/>
      <p:regular r:id="rId130"/>
      <p:bold r:id="rId131"/>
      <p:italic r:id="rId132"/>
    </p:embeddedFont>
    <p:embeddedFont>
      <p:font typeface="Book Antiqua"/>
      <p:regular r:id="rId133"/>
      <p:bold r:id="rId134"/>
      <p:italic r:id="rId135"/>
      <p:boldItalic r:id="rId136"/>
    </p:embeddedFont>
    <p:embeddedFont>
      <p:font typeface="Lustria"/>
      <p:regular r:id="rId137"/>
    </p:embeddedFont>
    <p:embeddedFont>
      <p:font typeface="Century Gothic"/>
      <p:regular r:id="rId138"/>
      <p:bold r:id="rId139"/>
      <p:italic r:id="rId140"/>
      <p:boldItalic r:id="rId1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928">
          <p15:clr>
            <a:srgbClr val="000000"/>
          </p15:clr>
        </p15:guide>
        <p15:guide id="2" pos="2208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142" roundtripDataSignature="AMtx7miboEkVz+E0uBrW2EvHcHXo0BPE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028E185-06FC-45DC-A48F-64364F243829}">
  <a:tblStyle styleId="{9028E185-06FC-45DC-A48F-64364F243829}" styleName="Table_0">
    <a:wholeTbl>
      <a:tcTxStyle b="off" i="off">
        <a:font>
          <a:latin typeface="Georgia"/>
          <a:ea typeface="Georgia"/>
          <a:cs typeface="Georgi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7EAE8"/>
          </a:solidFill>
        </a:fill>
      </a:tcStyle>
    </a:wholeTbl>
    <a:band1H>
      <a:tcTxStyle/>
      <a:tcStyle>
        <a:fill>
          <a:solidFill>
            <a:srgbClr val="EED2CE"/>
          </a:solidFill>
        </a:fill>
      </a:tcStyle>
    </a:band1H>
    <a:band2H>
      <a:tcTxStyle/>
    </a:band2H>
    <a:band1V>
      <a:tcTxStyle/>
      <a:tcStyle>
        <a:fill>
          <a:solidFill>
            <a:srgbClr val="EED2CE"/>
          </a:solidFill>
        </a:fill>
      </a:tcStyle>
    </a:band1V>
    <a:band2V>
      <a:tcTxStyle/>
    </a:band2V>
    <a:lastCol>
      <a:tcTxStyle b="on" i="off">
        <a:font>
          <a:latin typeface="Georgia"/>
          <a:ea typeface="Georgia"/>
          <a:cs typeface="Georgia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Georgia"/>
          <a:ea typeface="Georgia"/>
          <a:cs typeface="Georgia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Georgia"/>
          <a:ea typeface="Georgia"/>
          <a:cs typeface="Georgi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892D1C17-559F-415B-A181-53E0D76A1786}" styleName="Table_1">
    <a:wholeTbl>
      <a:tcTxStyle b="off" i="off">
        <a:font>
          <a:latin typeface="Georgia"/>
          <a:ea typeface="Georgia"/>
          <a:cs typeface="Georgia"/>
        </a:font>
        <a:schemeClr val="dk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3">
              <a:alpha val="40000"/>
            </a:schemeClr>
          </a:solidFill>
        </a:fill>
      </a:tcStyle>
    </a:band1H>
    <a:band2H>
      <a:tcTxStyle/>
    </a:band2H>
    <a:band1V>
      <a:tcTxStyle/>
      <a:tcStyle>
        <a:tcBdr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/>
    </a:band2V>
    <a:lastCol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Georgia"/>
          <a:ea typeface="Georgia"/>
          <a:cs typeface="Georgia"/>
        </a:font>
        <a:schemeClr val="lt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07" Type="http://schemas.openxmlformats.org/officeDocument/2006/relationships/slide" Target="slides/slide96.xml"/><Relationship Id="rId106" Type="http://schemas.openxmlformats.org/officeDocument/2006/relationships/slide" Target="slides/slide95.xml"/><Relationship Id="rId105" Type="http://schemas.openxmlformats.org/officeDocument/2006/relationships/slide" Target="slides/slide94.xml"/><Relationship Id="rId104" Type="http://schemas.openxmlformats.org/officeDocument/2006/relationships/slide" Target="slides/slide93.xml"/><Relationship Id="rId109" Type="http://schemas.openxmlformats.org/officeDocument/2006/relationships/slide" Target="slides/slide98.xml"/><Relationship Id="rId108" Type="http://schemas.openxmlformats.org/officeDocument/2006/relationships/slide" Target="slides/slide97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3" Type="http://schemas.openxmlformats.org/officeDocument/2006/relationships/slide" Target="slides/slide92.xml"/><Relationship Id="rId102" Type="http://schemas.openxmlformats.org/officeDocument/2006/relationships/slide" Target="slides/slide91.xml"/><Relationship Id="rId101" Type="http://schemas.openxmlformats.org/officeDocument/2006/relationships/slide" Target="slides/slide90.xml"/><Relationship Id="rId100" Type="http://schemas.openxmlformats.org/officeDocument/2006/relationships/slide" Target="slides/slide89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29" Type="http://schemas.openxmlformats.org/officeDocument/2006/relationships/slide" Target="slides/slide118.xml"/><Relationship Id="rId128" Type="http://schemas.openxmlformats.org/officeDocument/2006/relationships/slide" Target="slides/slide117.xml"/><Relationship Id="rId127" Type="http://schemas.openxmlformats.org/officeDocument/2006/relationships/slide" Target="slides/slide116.xml"/><Relationship Id="rId126" Type="http://schemas.openxmlformats.org/officeDocument/2006/relationships/slide" Target="slides/slide115.xml"/><Relationship Id="rId26" Type="http://schemas.openxmlformats.org/officeDocument/2006/relationships/slide" Target="slides/slide15.xml"/><Relationship Id="rId121" Type="http://schemas.openxmlformats.org/officeDocument/2006/relationships/slide" Target="slides/slide110.xml"/><Relationship Id="rId25" Type="http://schemas.openxmlformats.org/officeDocument/2006/relationships/slide" Target="slides/slide14.xml"/><Relationship Id="rId120" Type="http://schemas.openxmlformats.org/officeDocument/2006/relationships/slide" Target="slides/slide109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125" Type="http://schemas.openxmlformats.org/officeDocument/2006/relationships/slide" Target="slides/slide114.xml"/><Relationship Id="rId29" Type="http://schemas.openxmlformats.org/officeDocument/2006/relationships/slide" Target="slides/slide18.xml"/><Relationship Id="rId124" Type="http://schemas.openxmlformats.org/officeDocument/2006/relationships/slide" Target="slides/slide113.xml"/><Relationship Id="rId123" Type="http://schemas.openxmlformats.org/officeDocument/2006/relationships/slide" Target="slides/slide112.xml"/><Relationship Id="rId122" Type="http://schemas.openxmlformats.org/officeDocument/2006/relationships/slide" Target="slides/slide111.xml"/><Relationship Id="rId95" Type="http://schemas.openxmlformats.org/officeDocument/2006/relationships/slide" Target="slides/slide84.xml"/><Relationship Id="rId94" Type="http://schemas.openxmlformats.org/officeDocument/2006/relationships/slide" Target="slides/slide83.xml"/><Relationship Id="rId97" Type="http://schemas.openxmlformats.org/officeDocument/2006/relationships/slide" Target="slides/slide86.xml"/><Relationship Id="rId96" Type="http://schemas.openxmlformats.org/officeDocument/2006/relationships/slide" Target="slides/slide85.xml"/><Relationship Id="rId11" Type="http://schemas.openxmlformats.org/officeDocument/2006/relationships/notesMaster" Target="notesMasters/notesMaster1.xml"/><Relationship Id="rId99" Type="http://schemas.openxmlformats.org/officeDocument/2006/relationships/slide" Target="slides/slide88.xml"/><Relationship Id="rId10" Type="http://schemas.openxmlformats.org/officeDocument/2006/relationships/slideMaster" Target="slideMasters/slideMaster6.xml"/><Relationship Id="rId98" Type="http://schemas.openxmlformats.org/officeDocument/2006/relationships/slide" Target="slides/slide87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slide" Target="slides/slide80.xml"/><Relationship Id="rId90" Type="http://schemas.openxmlformats.org/officeDocument/2006/relationships/slide" Target="slides/slide79.xml"/><Relationship Id="rId93" Type="http://schemas.openxmlformats.org/officeDocument/2006/relationships/slide" Target="slides/slide82.xml"/><Relationship Id="rId92" Type="http://schemas.openxmlformats.org/officeDocument/2006/relationships/slide" Target="slides/slide81.xml"/><Relationship Id="rId118" Type="http://schemas.openxmlformats.org/officeDocument/2006/relationships/slide" Target="slides/slide107.xml"/><Relationship Id="rId117" Type="http://schemas.openxmlformats.org/officeDocument/2006/relationships/slide" Target="slides/slide106.xml"/><Relationship Id="rId116" Type="http://schemas.openxmlformats.org/officeDocument/2006/relationships/slide" Target="slides/slide105.xml"/><Relationship Id="rId115" Type="http://schemas.openxmlformats.org/officeDocument/2006/relationships/slide" Target="slides/slide104.xml"/><Relationship Id="rId119" Type="http://schemas.openxmlformats.org/officeDocument/2006/relationships/slide" Target="slides/slide108.xml"/><Relationship Id="rId15" Type="http://schemas.openxmlformats.org/officeDocument/2006/relationships/slide" Target="slides/slide4.xml"/><Relationship Id="rId110" Type="http://schemas.openxmlformats.org/officeDocument/2006/relationships/slide" Target="slides/slide99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14" Type="http://schemas.openxmlformats.org/officeDocument/2006/relationships/slide" Target="slides/slide103.xml"/><Relationship Id="rId18" Type="http://schemas.openxmlformats.org/officeDocument/2006/relationships/slide" Target="slides/slide7.xml"/><Relationship Id="rId113" Type="http://schemas.openxmlformats.org/officeDocument/2006/relationships/slide" Target="slides/slide102.xml"/><Relationship Id="rId112" Type="http://schemas.openxmlformats.org/officeDocument/2006/relationships/slide" Target="slides/slide101.xml"/><Relationship Id="rId111" Type="http://schemas.openxmlformats.org/officeDocument/2006/relationships/slide" Target="slides/slide100.xml"/><Relationship Id="rId84" Type="http://schemas.openxmlformats.org/officeDocument/2006/relationships/slide" Target="slides/slide73.xml"/><Relationship Id="rId83" Type="http://schemas.openxmlformats.org/officeDocument/2006/relationships/slide" Target="slides/slide72.xml"/><Relationship Id="rId86" Type="http://schemas.openxmlformats.org/officeDocument/2006/relationships/slide" Target="slides/slide75.xml"/><Relationship Id="rId85" Type="http://schemas.openxmlformats.org/officeDocument/2006/relationships/slide" Target="slides/slide74.xml"/><Relationship Id="rId88" Type="http://schemas.openxmlformats.org/officeDocument/2006/relationships/slide" Target="slides/slide77.xml"/><Relationship Id="rId87" Type="http://schemas.openxmlformats.org/officeDocument/2006/relationships/slide" Target="slides/slide76.xml"/><Relationship Id="rId89" Type="http://schemas.openxmlformats.org/officeDocument/2006/relationships/slide" Target="slides/slide78.xml"/><Relationship Id="rId80" Type="http://schemas.openxmlformats.org/officeDocument/2006/relationships/slide" Target="slides/slide69.xml"/><Relationship Id="rId82" Type="http://schemas.openxmlformats.org/officeDocument/2006/relationships/slide" Target="slides/slide71.xml"/><Relationship Id="rId81" Type="http://schemas.openxmlformats.org/officeDocument/2006/relationships/slide" Target="slides/slide70.xml"/><Relationship Id="rId1" Type="http://schemas.openxmlformats.org/officeDocument/2006/relationships/theme" Target="theme/theme7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142" Type="http://customschemas.google.com/relationships/presentationmetadata" Target="metadata"/><Relationship Id="rId141" Type="http://schemas.openxmlformats.org/officeDocument/2006/relationships/font" Target="fonts/CenturyGothic-boldItalic.fntdata"/><Relationship Id="rId140" Type="http://schemas.openxmlformats.org/officeDocument/2006/relationships/font" Target="fonts/CenturyGothic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62.xml"/><Relationship Id="rId72" Type="http://schemas.openxmlformats.org/officeDocument/2006/relationships/slide" Target="slides/slide61.xml"/><Relationship Id="rId75" Type="http://schemas.openxmlformats.org/officeDocument/2006/relationships/slide" Target="slides/slide64.xml"/><Relationship Id="rId74" Type="http://schemas.openxmlformats.org/officeDocument/2006/relationships/slide" Target="slides/slide63.xml"/><Relationship Id="rId77" Type="http://schemas.openxmlformats.org/officeDocument/2006/relationships/slide" Target="slides/slide66.xml"/><Relationship Id="rId76" Type="http://schemas.openxmlformats.org/officeDocument/2006/relationships/slide" Target="slides/slide65.xml"/><Relationship Id="rId79" Type="http://schemas.openxmlformats.org/officeDocument/2006/relationships/slide" Target="slides/slide68.xml"/><Relationship Id="rId78" Type="http://schemas.openxmlformats.org/officeDocument/2006/relationships/slide" Target="slides/slide67.xml"/><Relationship Id="rId71" Type="http://schemas.openxmlformats.org/officeDocument/2006/relationships/slide" Target="slides/slide60.xml"/><Relationship Id="rId70" Type="http://schemas.openxmlformats.org/officeDocument/2006/relationships/slide" Target="slides/slide59.xml"/><Relationship Id="rId139" Type="http://schemas.openxmlformats.org/officeDocument/2006/relationships/font" Target="fonts/CenturyGothic-bold.fntdata"/><Relationship Id="rId138" Type="http://schemas.openxmlformats.org/officeDocument/2006/relationships/font" Target="fonts/CenturyGothic-regular.fntdata"/><Relationship Id="rId137" Type="http://schemas.openxmlformats.org/officeDocument/2006/relationships/font" Target="fonts/Lustria-regular.fntdata"/><Relationship Id="rId132" Type="http://schemas.openxmlformats.org/officeDocument/2006/relationships/font" Target="fonts/LibreBaskerville-italic.fntdata"/><Relationship Id="rId131" Type="http://schemas.openxmlformats.org/officeDocument/2006/relationships/font" Target="fonts/LibreBaskerville-bold.fntdata"/><Relationship Id="rId130" Type="http://schemas.openxmlformats.org/officeDocument/2006/relationships/font" Target="fonts/LibreBaskerville-regular.fntdata"/><Relationship Id="rId136" Type="http://schemas.openxmlformats.org/officeDocument/2006/relationships/font" Target="fonts/BookAntiqua-boldItalic.fntdata"/><Relationship Id="rId135" Type="http://schemas.openxmlformats.org/officeDocument/2006/relationships/font" Target="fonts/BookAntiqua-italic.fntdata"/><Relationship Id="rId134" Type="http://schemas.openxmlformats.org/officeDocument/2006/relationships/font" Target="fonts/BookAntiqua-bold.fntdata"/><Relationship Id="rId133" Type="http://schemas.openxmlformats.org/officeDocument/2006/relationships/font" Target="fonts/BookAntiqua-regular.fntdata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oleObject" Target="file:///C:\Users\Sami\Documents\LevelI&amp;II\number&amp;cost.xlsx" TargetMode="External"/></Relationships>
</file>

<file path=ppt/charts/_rels/chart10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9.xlsx"/><Relationship Id="rId2" Type="http://schemas.openxmlformats.org/officeDocument/2006/relationships/chartUserShapes" Target="../drawings/drawing3.xml"/></Relationships>
</file>

<file path=ppt/charts/_rels/chart11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0.xlsx"/><Relationship Id="rId2" Type="http://schemas.openxmlformats.org/officeDocument/2006/relationships/chartUserShapes" Target="../drawings/drawing4.xml"/></Relationships>
</file>

<file path=ppt/charts/_rels/chart12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1.xlsx"/><Relationship Id="rId2" Type="http://schemas.openxmlformats.org/officeDocument/2006/relationships/chartUserShapes" Target="../drawings/drawing5.xml"/></Relationships>
</file>

<file path=ppt/charts/_rels/chart13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4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3.xlsx"/></Relationships>
</file>

<file path=ppt/charts/_rels/chart15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16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17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18.xml.rels><?xml version="1.0" encoding="UTF-8" standalone="yes"?><Relationships xmlns="http://schemas.openxmlformats.org/package/2006/relationships"><Relationship Id="rId1" Type="http://schemas.openxmlformats.org/officeDocument/2006/relationships/oleObject" Target="file:///C:\Documents%20and%20Settings\Administrator\Desktop\Book11.xlsx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5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6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7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6.xlsx"/><Relationship Id="rId2" Type="http://schemas.openxmlformats.org/officeDocument/2006/relationships/chartUserShapes" Target="../drawings/drawing1.xml"/></Relationships>
</file>

<file path=ppt/charts/_rels/chart8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7.xlsx"/><Relationship Id="rId2" Type="http://schemas.openxmlformats.org/officeDocument/2006/relationships/chartUserShapes" Target="../drawings/drawing2.xml"/></Relationships>
</file>

<file path=ppt/charts/_rels/chart9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768910642926"/>
          <c:y val="0.0150532642568932"/>
          <c:w val="0.83820706533305"/>
          <c:h val="0.680398455627831"/>
        </c:manualLayout>
      </c:layout>
      <c:lineChart>
        <c:grouping val="standar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Brain Excision (01.59)</c:v>
                </c:pt>
              </c:strCache>
            </c:strRef>
          </c:tx>
          <c:marker>
            <c:symbol val="none"/>
          </c:marker>
          <c:cat>
            <c:numRef>
              <c:f>Sheet2!$B$1:$M$1</c:f>
              <c:numCache>
                <c:formatCode>General</c:formatCode>
                <c:ptCount val="12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</c:numCache>
            </c:numRef>
          </c:cat>
          <c:val>
            <c:numRef>
              <c:f>Sheet2!$B$2:$M$2</c:f>
              <c:numCache>
                <c:formatCode>#,##0</c:formatCode>
                <c:ptCount val="12"/>
                <c:pt idx="0">
                  <c:v>9.54626634E8</c:v>
                </c:pt>
                <c:pt idx="1">
                  <c:v>1.00822171E9</c:v>
                </c:pt>
                <c:pt idx="2">
                  <c:v>1.341118321E9</c:v>
                </c:pt>
                <c:pt idx="3">
                  <c:v>1.399739317E9</c:v>
                </c:pt>
                <c:pt idx="4">
                  <c:v>1.414996698E9</c:v>
                </c:pt>
                <c:pt idx="5">
                  <c:v>1.703530609E9</c:v>
                </c:pt>
                <c:pt idx="6">
                  <c:v>2.090847614E9</c:v>
                </c:pt>
                <c:pt idx="7">
                  <c:v>1.952150222E9</c:v>
                </c:pt>
                <c:pt idx="8">
                  <c:v>2.657172812E9</c:v>
                </c:pt>
                <c:pt idx="9">
                  <c:v>2.612202121E9</c:v>
                </c:pt>
                <c:pt idx="10">
                  <c:v>3.190648048E9</c:v>
                </c:pt>
                <c:pt idx="11">
                  <c:v>3.813996085E9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Sheet2!$A$5</c:f>
              <c:strCache>
                <c:ptCount val="1"/>
                <c:pt idx="0">
                  <c:v>Cerebral aneurysm clipping/coiling (39.51, 39.79)</c:v>
                </c:pt>
              </c:strCache>
            </c:strRef>
          </c:tx>
          <c:marker>
            <c:symbol val="none"/>
          </c:marker>
          <c:cat>
            <c:numRef>
              <c:f>Sheet2!$B$1:$M$1</c:f>
              <c:numCache>
                <c:formatCode>General</c:formatCode>
                <c:ptCount val="12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</c:numCache>
            </c:numRef>
          </c:cat>
          <c:val>
            <c:numRef>
              <c:f>Sheet2!$B$5:$M$5</c:f>
              <c:numCache>
                <c:formatCode>#,##0</c:formatCode>
                <c:ptCount val="12"/>
                <c:pt idx="0">
                  <c:v>7.058365E8</c:v>
                </c:pt>
                <c:pt idx="1">
                  <c:v>7.09720008E8</c:v>
                </c:pt>
                <c:pt idx="2">
                  <c:v>8.50680233E8</c:v>
                </c:pt>
                <c:pt idx="3">
                  <c:v>9.01904448E8</c:v>
                </c:pt>
                <c:pt idx="4">
                  <c:v>8.80084097E8</c:v>
                </c:pt>
                <c:pt idx="5">
                  <c:v>1.02199157E9</c:v>
                </c:pt>
                <c:pt idx="6">
                  <c:v>1.445959273E9</c:v>
                </c:pt>
                <c:pt idx="7">
                  <c:v>1.383920641E9</c:v>
                </c:pt>
                <c:pt idx="8">
                  <c:v>1.624851677E9</c:v>
                </c:pt>
                <c:pt idx="9">
                  <c:v>2.081746931E9</c:v>
                </c:pt>
                <c:pt idx="10">
                  <c:v>2.557003615E9</c:v>
                </c:pt>
                <c:pt idx="11">
                  <c:v>3.182659414E9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Sheet2!$A$6</c:f>
              <c:strCache>
                <c:ptCount val="1"/>
                <c:pt idx="0">
                  <c:v>Discectomy (80.51)</c:v>
                </c:pt>
              </c:strCache>
            </c:strRef>
          </c:tx>
          <c:marker>
            <c:symbol val="none"/>
          </c:marker>
          <c:cat>
            <c:numRef>
              <c:f>Sheet2!$B$1:$M$1</c:f>
              <c:numCache>
                <c:formatCode>General</c:formatCode>
                <c:ptCount val="12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</c:numCache>
            </c:numRef>
          </c:cat>
          <c:val>
            <c:numRef>
              <c:f>Sheet2!$B$6:$M$6</c:f>
              <c:numCache>
                <c:formatCode>#,##0</c:formatCode>
                <c:ptCount val="12"/>
                <c:pt idx="0">
                  <c:v>2.715266233E9</c:v>
                </c:pt>
                <c:pt idx="1">
                  <c:v>2.373428719E9</c:v>
                </c:pt>
                <c:pt idx="2">
                  <c:v>2.397618931E9</c:v>
                </c:pt>
                <c:pt idx="3">
                  <c:v>2.724879156E9</c:v>
                </c:pt>
                <c:pt idx="4">
                  <c:v>2.772335127E9</c:v>
                </c:pt>
                <c:pt idx="5">
                  <c:v>2.716447381E9</c:v>
                </c:pt>
                <c:pt idx="6">
                  <c:v>3.133881554E9</c:v>
                </c:pt>
                <c:pt idx="7">
                  <c:v>2.612962556E9</c:v>
                </c:pt>
                <c:pt idx="8">
                  <c:v>2.900700991E9</c:v>
                </c:pt>
                <c:pt idx="9">
                  <c:v>2.782093303E9</c:v>
                </c:pt>
                <c:pt idx="10">
                  <c:v>3.044189667E9</c:v>
                </c:pt>
                <c:pt idx="11">
                  <c:v>2.861497028E9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Sheet2!$A$7</c:f>
              <c:strCache>
                <c:ptCount val="1"/>
                <c:pt idx="0">
                  <c:v>Spine Fusion (81.00-81.08)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none"/>
          </c:marker>
          <c:cat>
            <c:numRef>
              <c:f>Sheet2!$B$1:$M$1</c:f>
              <c:numCache>
                <c:formatCode>General</c:formatCode>
                <c:ptCount val="12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</c:numCache>
            </c:numRef>
          </c:cat>
          <c:val>
            <c:numRef>
              <c:f>Sheet2!$B$7:$M$7</c:f>
              <c:numCache>
                <c:formatCode>#,##0</c:formatCode>
                <c:ptCount val="12"/>
                <c:pt idx="0">
                  <c:v>3.098243512E9</c:v>
                </c:pt>
                <c:pt idx="1">
                  <c:v>4.064566578E9</c:v>
                </c:pt>
                <c:pt idx="2">
                  <c:v>4.950315901E9</c:v>
                </c:pt>
                <c:pt idx="3">
                  <c:v>5.982861052E9</c:v>
                </c:pt>
                <c:pt idx="4">
                  <c:v>8.217099388E9</c:v>
                </c:pt>
                <c:pt idx="5">
                  <c:v>1.0437550301E10</c:v>
                </c:pt>
                <c:pt idx="6">
                  <c:v>1.3444349336E10</c:v>
                </c:pt>
                <c:pt idx="7">
                  <c:v>1.4635534744E10</c:v>
                </c:pt>
                <c:pt idx="8">
                  <c:v>1.850809216E10</c:v>
                </c:pt>
                <c:pt idx="9">
                  <c:v>2.0838349717E10</c:v>
                </c:pt>
                <c:pt idx="10">
                  <c:v>2.4828094451E10</c:v>
                </c:pt>
                <c:pt idx="11">
                  <c:v>3.2130875964E10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325928"/>
        <c:axId val="2139322584"/>
      </c:lineChart>
      <c:catAx>
        <c:axId val="2139325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en-US"/>
          </a:p>
        </c:txPr>
        <c:crossAx val="2139322584"/>
        <c:crosses val="autoZero"/>
        <c:auto val="1"/>
        <c:lblAlgn val="ctr"/>
        <c:lblOffset val="100"/>
        <c:noMultiLvlLbl val="0"/>
      </c:catAx>
      <c:valAx>
        <c:axId val="213932258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en-US"/>
          </a:p>
        </c:txPr>
        <c:crossAx val="21393259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2012012012012"/>
          <c:y val="0.797393206284"/>
          <c:w val="0.869744744744746"/>
          <c:h val="0.202606793716003"/>
        </c:manualLayout>
      </c:layout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publications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Sheet1!$A$2:$A$68</c:f>
              <c:numCache>
                <c:formatCode>General</c:formatCode>
                <c:ptCount val="67"/>
                <c:pt idx="0">
                  <c:v>1950.0</c:v>
                </c:pt>
                <c:pt idx="1">
                  <c:v>1951.0</c:v>
                </c:pt>
                <c:pt idx="2">
                  <c:v>1952.0</c:v>
                </c:pt>
                <c:pt idx="3">
                  <c:v>1953.0</c:v>
                </c:pt>
                <c:pt idx="4">
                  <c:v>1954.0</c:v>
                </c:pt>
                <c:pt idx="5">
                  <c:v>1955.0</c:v>
                </c:pt>
                <c:pt idx="6">
                  <c:v>1956.0</c:v>
                </c:pt>
                <c:pt idx="7">
                  <c:v>1957.0</c:v>
                </c:pt>
                <c:pt idx="8">
                  <c:v>1958.0</c:v>
                </c:pt>
                <c:pt idx="9">
                  <c:v>1959.0</c:v>
                </c:pt>
                <c:pt idx="10">
                  <c:v>1960.0</c:v>
                </c:pt>
                <c:pt idx="11">
                  <c:v>1961.0</c:v>
                </c:pt>
                <c:pt idx="12">
                  <c:v>1962.0</c:v>
                </c:pt>
                <c:pt idx="13">
                  <c:v>1963.0</c:v>
                </c:pt>
                <c:pt idx="14">
                  <c:v>1964.0</c:v>
                </c:pt>
                <c:pt idx="15">
                  <c:v>1965.0</c:v>
                </c:pt>
                <c:pt idx="16">
                  <c:v>1966.0</c:v>
                </c:pt>
                <c:pt idx="17">
                  <c:v>1967.0</c:v>
                </c:pt>
                <c:pt idx="18">
                  <c:v>1968.0</c:v>
                </c:pt>
                <c:pt idx="19">
                  <c:v>1969.0</c:v>
                </c:pt>
                <c:pt idx="20">
                  <c:v>1970.0</c:v>
                </c:pt>
                <c:pt idx="21">
                  <c:v>1971.0</c:v>
                </c:pt>
                <c:pt idx="22">
                  <c:v>1972.0</c:v>
                </c:pt>
                <c:pt idx="23">
                  <c:v>1973.0</c:v>
                </c:pt>
                <c:pt idx="24">
                  <c:v>1974.0</c:v>
                </c:pt>
                <c:pt idx="25">
                  <c:v>1975.0</c:v>
                </c:pt>
                <c:pt idx="26">
                  <c:v>1976.0</c:v>
                </c:pt>
                <c:pt idx="27">
                  <c:v>1977.0</c:v>
                </c:pt>
                <c:pt idx="28">
                  <c:v>1978.0</c:v>
                </c:pt>
                <c:pt idx="29">
                  <c:v>1979.0</c:v>
                </c:pt>
                <c:pt idx="30">
                  <c:v>1980.0</c:v>
                </c:pt>
                <c:pt idx="31">
                  <c:v>1981.0</c:v>
                </c:pt>
                <c:pt idx="32">
                  <c:v>1982.0</c:v>
                </c:pt>
                <c:pt idx="33">
                  <c:v>1983.0</c:v>
                </c:pt>
                <c:pt idx="34">
                  <c:v>1984.0</c:v>
                </c:pt>
                <c:pt idx="35">
                  <c:v>1985.0</c:v>
                </c:pt>
                <c:pt idx="36">
                  <c:v>1986.0</c:v>
                </c:pt>
                <c:pt idx="37">
                  <c:v>1987.0</c:v>
                </c:pt>
                <c:pt idx="38">
                  <c:v>1988.0</c:v>
                </c:pt>
                <c:pt idx="39">
                  <c:v>1989.0</c:v>
                </c:pt>
                <c:pt idx="40">
                  <c:v>1990.0</c:v>
                </c:pt>
                <c:pt idx="41">
                  <c:v>1991.0</c:v>
                </c:pt>
                <c:pt idx="42">
                  <c:v>1992.0</c:v>
                </c:pt>
                <c:pt idx="43">
                  <c:v>1993.0</c:v>
                </c:pt>
                <c:pt idx="44">
                  <c:v>1994.0</c:v>
                </c:pt>
                <c:pt idx="45">
                  <c:v>1995.0</c:v>
                </c:pt>
                <c:pt idx="46">
                  <c:v>1996.0</c:v>
                </c:pt>
                <c:pt idx="47">
                  <c:v>1997.0</c:v>
                </c:pt>
                <c:pt idx="48">
                  <c:v>1998.0</c:v>
                </c:pt>
                <c:pt idx="49">
                  <c:v>1999.0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  <c:pt idx="62">
                  <c:v>2012.0</c:v>
                </c:pt>
                <c:pt idx="63">
                  <c:v>2013.0</c:v>
                </c:pt>
                <c:pt idx="64">
                  <c:v>2014.0</c:v>
                </c:pt>
                <c:pt idx="65">
                  <c:v>2015.0</c:v>
                </c:pt>
                <c:pt idx="66">
                  <c:v>2016.0</c:v>
                </c:pt>
              </c:numCache>
            </c:numRef>
          </c:cat>
          <c:val>
            <c:numRef>
              <c:f>Sheet1!$B$2:$B$68</c:f>
              <c:numCache>
                <c:formatCode>General</c:formatCode>
                <c:ptCount val="67"/>
                <c:pt idx="0">
                  <c:v>1.0</c:v>
                </c:pt>
                <c:pt idx="1">
                  <c:v>2.0</c:v>
                </c:pt>
                <c:pt idx="2">
                  <c:v>1.0</c:v>
                </c:pt>
                <c:pt idx="3">
                  <c:v>1.0</c:v>
                </c:pt>
                <c:pt idx="4">
                  <c:v>4.0</c:v>
                </c:pt>
                <c:pt idx="5">
                  <c:v>8.0</c:v>
                </c:pt>
                <c:pt idx="6">
                  <c:v>7.0</c:v>
                </c:pt>
                <c:pt idx="7">
                  <c:v>13.0</c:v>
                </c:pt>
                <c:pt idx="8">
                  <c:v>15.0</c:v>
                </c:pt>
                <c:pt idx="9">
                  <c:v>8.0</c:v>
                </c:pt>
                <c:pt idx="10">
                  <c:v>8.0</c:v>
                </c:pt>
                <c:pt idx="11">
                  <c:v>8.0</c:v>
                </c:pt>
                <c:pt idx="12">
                  <c:v>22.0</c:v>
                </c:pt>
                <c:pt idx="13">
                  <c:v>71.0</c:v>
                </c:pt>
                <c:pt idx="14">
                  <c:v>81.0</c:v>
                </c:pt>
                <c:pt idx="15">
                  <c:v>22.0</c:v>
                </c:pt>
                <c:pt idx="16">
                  <c:v>10.0</c:v>
                </c:pt>
                <c:pt idx="17">
                  <c:v>5.0</c:v>
                </c:pt>
                <c:pt idx="18">
                  <c:v>14.0</c:v>
                </c:pt>
                <c:pt idx="19">
                  <c:v>10.0</c:v>
                </c:pt>
                <c:pt idx="20">
                  <c:v>39.0</c:v>
                </c:pt>
                <c:pt idx="21">
                  <c:v>45.0</c:v>
                </c:pt>
                <c:pt idx="22">
                  <c:v>46.0</c:v>
                </c:pt>
                <c:pt idx="23">
                  <c:v>40.0</c:v>
                </c:pt>
                <c:pt idx="24">
                  <c:v>44.0</c:v>
                </c:pt>
                <c:pt idx="25">
                  <c:v>102.0</c:v>
                </c:pt>
                <c:pt idx="26">
                  <c:v>96.0</c:v>
                </c:pt>
                <c:pt idx="27">
                  <c:v>116.0</c:v>
                </c:pt>
                <c:pt idx="28">
                  <c:v>127.0</c:v>
                </c:pt>
                <c:pt idx="29">
                  <c:v>201.0</c:v>
                </c:pt>
                <c:pt idx="30">
                  <c:v>239.0</c:v>
                </c:pt>
                <c:pt idx="31">
                  <c:v>267.0</c:v>
                </c:pt>
                <c:pt idx="32">
                  <c:v>311.0</c:v>
                </c:pt>
                <c:pt idx="33">
                  <c:v>338.0</c:v>
                </c:pt>
                <c:pt idx="34">
                  <c:v>420.0</c:v>
                </c:pt>
                <c:pt idx="35">
                  <c:v>446.0</c:v>
                </c:pt>
                <c:pt idx="36">
                  <c:v>448.0</c:v>
                </c:pt>
                <c:pt idx="37">
                  <c:v>438.0</c:v>
                </c:pt>
                <c:pt idx="38">
                  <c:v>543.0</c:v>
                </c:pt>
                <c:pt idx="39">
                  <c:v>667.0</c:v>
                </c:pt>
                <c:pt idx="40">
                  <c:v>683.0</c:v>
                </c:pt>
                <c:pt idx="41">
                  <c:v>723.0</c:v>
                </c:pt>
                <c:pt idx="42">
                  <c:v>748.0</c:v>
                </c:pt>
                <c:pt idx="43">
                  <c:v>915.0</c:v>
                </c:pt>
                <c:pt idx="44">
                  <c:v>925.0</c:v>
                </c:pt>
                <c:pt idx="45">
                  <c:v>920.0</c:v>
                </c:pt>
                <c:pt idx="46">
                  <c:v>997.0</c:v>
                </c:pt>
                <c:pt idx="47">
                  <c:v>1077.0</c:v>
                </c:pt>
                <c:pt idx="48">
                  <c:v>1311.0</c:v>
                </c:pt>
                <c:pt idx="49">
                  <c:v>1433.0</c:v>
                </c:pt>
                <c:pt idx="50">
                  <c:v>1623.0</c:v>
                </c:pt>
                <c:pt idx="51">
                  <c:v>1704.0</c:v>
                </c:pt>
                <c:pt idx="52">
                  <c:v>1748.0</c:v>
                </c:pt>
                <c:pt idx="53">
                  <c:v>2167.0</c:v>
                </c:pt>
                <c:pt idx="54">
                  <c:v>2395.0</c:v>
                </c:pt>
                <c:pt idx="55">
                  <c:v>2716.0</c:v>
                </c:pt>
                <c:pt idx="56">
                  <c:v>2847.0</c:v>
                </c:pt>
                <c:pt idx="57">
                  <c:v>3029.0</c:v>
                </c:pt>
                <c:pt idx="58">
                  <c:v>3483.0</c:v>
                </c:pt>
                <c:pt idx="59">
                  <c:v>3802.0</c:v>
                </c:pt>
                <c:pt idx="60">
                  <c:v>4070.0</c:v>
                </c:pt>
                <c:pt idx="61">
                  <c:v>4710.0</c:v>
                </c:pt>
                <c:pt idx="62">
                  <c:v>5204.0</c:v>
                </c:pt>
                <c:pt idx="63">
                  <c:v>5984.0</c:v>
                </c:pt>
                <c:pt idx="64">
                  <c:v>6321.0</c:v>
                </c:pt>
                <c:pt idx="65">
                  <c:v>6508.0</c:v>
                </c:pt>
                <c:pt idx="66">
                  <c:v>6501.0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947784"/>
        <c:axId val="2139950792"/>
      </c:lineChart>
      <c:catAx>
        <c:axId val="2139947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9950792"/>
        <c:crosses val="autoZero"/>
        <c:auto val="1"/>
        <c:lblAlgn val="ctr"/>
        <c:lblOffset val="100"/>
        <c:tickLblSkip val="10"/>
        <c:noMultiLvlLbl val="0"/>
      </c:catAx>
      <c:valAx>
        <c:axId val="2139950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9947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publications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Sheet1!$A$2:$A$68</c:f>
              <c:numCache>
                <c:formatCode>General</c:formatCode>
                <c:ptCount val="67"/>
                <c:pt idx="0">
                  <c:v>1950.0</c:v>
                </c:pt>
                <c:pt idx="1">
                  <c:v>1951.0</c:v>
                </c:pt>
                <c:pt idx="2">
                  <c:v>1952.0</c:v>
                </c:pt>
                <c:pt idx="3">
                  <c:v>1953.0</c:v>
                </c:pt>
                <c:pt idx="4">
                  <c:v>1954.0</c:v>
                </c:pt>
                <c:pt idx="5">
                  <c:v>1955.0</c:v>
                </c:pt>
                <c:pt idx="6">
                  <c:v>1956.0</c:v>
                </c:pt>
                <c:pt idx="7">
                  <c:v>1957.0</c:v>
                </c:pt>
                <c:pt idx="8">
                  <c:v>1958.0</c:v>
                </c:pt>
                <c:pt idx="9">
                  <c:v>1959.0</c:v>
                </c:pt>
                <c:pt idx="10">
                  <c:v>1960.0</c:v>
                </c:pt>
                <c:pt idx="11">
                  <c:v>1961.0</c:v>
                </c:pt>
                <c:pt idx="12">
                  <c:v>1962.0</c:v>
                </c:pt>
                <c:pt idx="13">
                  <c:v>1963.0</c:v>
                </c:pt>
                <c:pt idx="14">
                  <c:v>1964.0</c:v>
                </c:pt>
                <c:pt idx="15">
                  <c:v>1965.0</c:v>
                </c:pt>
                <c:pt idx="16">
                  <c:v>1966.0</c:v>
                </c:pt>
                <c:pt idx="17">
                  <c:v>1967.0</c:v>
                </c:pt>
                <c:pt idx="18">
                  <c:v>1968.0</c:v>
                </c:pt>
                <c:pt idx="19">
                  <c:v>1969.0</c:v>
                </c:pt>
                <c:pt idx="20">
                  <c:v>1970.0</c:v>
                </c:pt>
                <c:pt idx="21">
                  <c:v>1971.0</c:v>
                </c:pt>
                <c:pt idx="22">
                  <c:v>1972.0</c:v>
                </c:pt>
                <c:pt idx="23">
                  <c:v>1973.0</c:v>
                </c:pt>
                <c:pt idx="24">
                  <c:v>1974.0</c:v>
                </c:pt>
                <c:pt idx="25">
                  <c:v>1975.0</c:v>
                </c:pt>
                <c:pt idx="26">
                  <c:v>1976.0</c:v>
                </c:pt>
                <c:pt idx="27">
                  <c:v>1977.0</c:v>
                </c:pt>
                <c:pt idx="28">
                  <c:v>1978.0</c:v>
                </c:pt>
                <c:pt idx="29">
                  <c:v>1979.0</c:v>
                </c:pt>
                <c:pt idx="30">
                  <c:v>1980.0</c:v>
                </c:pt>
                <c:pt idx="31">
                  <c:v>1981.0</c:v>
                </c:pt>
                <c:pt idx="32">
                  <c:v>1982.0</c:v>
                </c:pt>
                <c:pt idx="33">
                  <c:v>1983.0</c:v>
                </c:pt>
                <c:pt idx="34">
                  <c:v>1984.0</c:v>
                </c:pt>
                <c:pt idx="35">
                  <c:v>1985.0</c:v>
                </c:pt>
                <c:pt idx="36">
                  <c:v>1986.0</c:v>
                </c:pt>
                <c:pt idx="37">
                  <c:v>1987.0</c:v>
                </c:pt>
                <c:pt idx="38">
                  <c:v>1988.0</c:v>
                </c:pt>
                <c:pt idx="39">
                  <c:v>1989.0</c:v>
                </c:pt>
                <c:pt idx="40">
                  <c:v>1990.0</c:v>
                </c:pt>
                <c:pt idx="41">
                  <c:v>1991.0</c:v>
                </c:pt>
                <c:pt idx="42">
                  <c:v>1992.0</c:v>
                </c:pt>
                <c:pt idx="43">
                  <c:v>1993.0</c:v>
                </c:pt>
                <c:pt idx="44">
                  <c:v>1994.0</c:v>
                </c:pt>
                <c:pt idx="45">
                  <c:v>1995.0</c:v>
                </c:pt>
                <c:pt idx="46">
                  <c:v>1996.0</c:v>
                </c:pt>
                <c:pt idx="47">
                  <c:v>1997.0</c:v>
                </c:pt>
                <c:pt idx="48">
                  <c:v>1998.0</c:v>
                </c:pt>
                <c:pt idx="49">
                  <c:v>1999.0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  <c:pt idx="62">
                  <c:v>2012.0</c:v>
                </c:pt>
                <c:pt idx="63">
                  <c:v>2013.0</c:v>
                </c:pt>
                <c:pt idx="64">
                  <c:v>2014.0</c:v>
                </c:pt>
                <c:pt idx="65">
                  <c:v>2015.0</c:v>
                </c:pt>
                <c:pt idx="66">
                  <c:v>2016.0</c:v>
                </c:pt>
              </c:numCache>
            </c:numRef>
          </c:cat>
          <c:val>
            <c:numRef>
              <c:f>Sheet1!$B$2:$B$68</c:f>
              <c:numCache>
                <c:formatCode>General</c:formatCode>
                <c:ptCount val="67"/>
                <c:pt idx="0">
                  <c:v>1.0</c:v>
                </c:pt>
                <c:pt idx="1">
                  <c:v>2.0</c:v>
                </c:pt>
                <c:pt idx="2">
                  <c:v>1.0</c:v>
                </c:pt>
                <c:pt idx="3">
                  <c:v>1.0</c:v>
                </c:pt>
                <c:pt idx="4">
                  <c:v>4.0</c:v>
                </c:pt>
                <c:pt idx="5">
                  <c:v>8.0</c:v>
                </c:pt>
                <c:pt idx="6">
                  <c:v>7.0</c:v>
                </c:pt>
                <c:pt idx="7">
                  <c:v>13.0</c:v>
                </c:pt>
                <c:pt idx="8">
                  <c:v>15.0</c:v>
                </c:pt>
                <c:pt idx="9">
                  <c:v>8.0</c:v>
                </c:pt>
                <c:pt idx="10">
                  <c:v>8.0</c:v>
                </c:pt>
                <c:pt idx="11">
                  <c:v>8.0</c:v>
                </c:pt>
                <c:pt idx="12">
                  <c:v>22.0</c:v>
                </c:pt>
                <c:pt idx="13">
                  <c:v>71.0</c:v>
                </c:pt>
                <c:pt idx="14">
                  <c:v>81.0</c:v>
                </c:pt>
                <c:pt idx="15">
                  <c:v>22.0</c:v>
                </c:pt>
                <c:pt idx="16">
                  <c:v>10.0</c:v>
                </c:pt>
                <c:pt idx="17">
                  <c:v>5.0</c:v>
                </c:pt>
                <c:pt idx="18">
                  <c:v>14.0</c:v>
                </c:pt>
                <c:pt idx="19">
                  <c:v>10.0</c:v>
                </c:pt>
                <c:pt idx="20">
                  <c:v>39.0</c:v>
                </c:pt>
                <c:pt idx="21">
                  <c:v>45.0</c:v>
                </c:pt>
                <c:pt idx="22">
                  <c:v>46.0</c:v>
                </c:pt>
                <c:pt idx="23">
                  <c:v>40.0</c:v>
                </c:pt>
                <c:pt idx="24">
                  <c:v>44.0</c:v>
                </c:pt>
                <c:pt idx="25">
                  <c:v>102.0</c:v>
                </c:pt>
                <c:pt idx="26">
                  <c:v>96.0</c:v>
                </c:pt>
                <c:pt idx="27">
                  <c:v>116.0</c:v>
                </c:pt>
                <c:pt idx="28">
                  <c:v>127.0</c:v>
                </c:pt>
                <c:pt idx="29">
                  <c:v>201.0</c:v>
                </c:pt>
                <c:pt idx="30">
                  <c:v>239.0</c:v>
                </c:pt>
                <c:pt idx="31">
                  <c:v>267.0</c:v>
                </c:pt>
                <c:pt idx="32">
                  <c:v>311.0</c:v>
                </c:pt>
                <c:pt idx="33">
                  <c:v>338.0</c:v>
                </c:pt>
                <c:pt idx="34">
                  <c:v>420.0</c:v>
                </c:pt>
                <c:pt idx="35">
                  <c:v>446.0</c:v>
                </c:pt>
                <c:pt idx="36">
                  <c:v>448.0</c:v>
                </c:pt>
                <c:pt idx="37">
                  <c:v>438.0</c:v>
                </c:pt>
                <c:pt idx="38">
                  <c:v>543.0</c:v>
                </c:pt>
                <c:pt idx="39">
                  <c:v>667.0</c:v>
                </c:pt>
                <c:pt idx="40">
                  <c:v>683.0</c:v>
                </c:pt>
                <c:pt idx="41">
                  <c:v>723.0</c:v>
                </c:pt>
                <c:pt idx="42">
                  <c:v>748.0</c:v>
                </c:pt>
                <c:pt idx="43">
                  <c:v>915.0</c:v>
                </c:pt>
                <c:pt idx="44">
                  <c:v>925.0</c:v>
                </c:pt>
                <c:pt idx="45">
                  <c:v>920.0</c:v>
                </c:pt>
                <c:pt idx="46">
                  <c:v>997.0</c:v>
                </c:pt>
                <c:pt idx="47">
                  <c:v>1077.0</c:v>
                </c:pt>
                <c:pt idx="48">
                  <c:v>1311.0</c:v>
                </c:pt>
                <c:pt idx="49">
                  <c:v>1433.0</c:v>
                </c:pt>
                <c:pt idx="50">
                  <c:v>1623.0</c:v>
                </c:pt>
                <c:pt idx="51">
                  <c:v>1704.0</c:v>
                </c:pt>
                <c:pt idx="52">
                  <c:v>1748.0</c:v>
                </c:pt>
                <c:pt idx="53">
                  <c:v>2167.0</c:v>
                </c:pt>
                <c:pt idx="54">
                  <c:v>2395.0</c:v>
                </c:pt>
                <c:pt idx="55">
                  <c:v>2716.0</c:v>
                </c:pt>
                <c:pt idx="56">
                  <c:v>2847.0</c:v>
                </c:pt>
                <c:pt idx="57">
                  <c:v>3029.0</c:v>
                </c:pt>
                <c:pt idx="58">
                  <c:v>3483.0</c:v>
                </c:pt>
                <c:pt idx="59">
                  <c:v>3802.0</c:v>
                </c:pt>
                <c:pt idx="60">
                  <c:v>4070.0</c:v>
                </c:pt>
                <c:pt idx="61">
                  <c:v>4710.0</c:v>
                </c:pt>
                <c:pt idx="62">
                  <c:v>5204.0</c:v>
                </c:pt>
                <c:pt idx="63">
                  <c:v>5984.0</c:v>
                </c:pt>
                <c:pt idx="64">
                  <c:v>6321.0</c:v>
                </c:pt>
                <c:pt idx="65">
                  <c:v>6508.0</c:v>
                </c:pt>
                <c:pt idx="66">
                  <c:v>6501.0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Sheet1!$A$2:$A$68</c:f>
              <c:numCache>
                <c:formatCode>General</c:formatCode>
                <c:ptCount val="67"/>
                <c:pt idx="0">
                  <c:v>1950.0</c:v>
                </c:pt>
                <c:pt idx="1">
                  <c:v>1951.0</c:v>
                </c:pt>
                <c:pt idx="2">
                  <c:v>1952.0</c:v>
                </c:pt>
                <c:pt idx="3">
                  <c:v>1953.0</c:v>
                </c:pt>
                <c:pt idx="4">
                  <c:v>1954.0</c:v>
                </c:pt>
                <c:pt idx="5">
                  <c:v>1955.0</c:v>
                </c:pt>
                <c:pt idx="6">
                  <c:v>1956.0</c:v>
                </c:pt>
                <c:pt idx="7">
                  <c:v>1957.0</c:v>
                </c:pt>
                <c:pt idx="8">
                  <c:v>1958.0</c:v>
                </c:pt>
                <c:pt idx="9">
                  <c:v>1959.0</c:v>
                </c:pt>
                <c:pt idx="10">
                  <c:v>1960.0</c:v>
                </c:pt>
                <c:pt idx="11">
                  <c:v>1961.0</c:v>
                </c:pt>
                <c:pt idx="12">
                  <c:v>1962.0</c:v>
                </c:pt>
                <c:pt idx="13">
                  <c:v>1963.0</c:v>
                </c:pt>
                <c:pt idx="14">
                  <c:v>1964.0</c:v>
                </c:pt>
                <c:pt idx="15">
                  <c:v>1965.0</c:v>
                </c:pt>
                <c:pt idx="16">
                  <c:v>1966.0</c:v>
                </c:pt>
                <c:pt idx="17">
                  <c:v>1967.0</c:v>
                </c:pt>
                <c:pt idx="18">
                  <c:v>1968.0</c:v>
                </c:pt>
                <c:pt idx="19">
                  <c:v>1969.0</c:v>
                </c:pt>
                <c:pt idx="20">
                  <c:v>1970.0</c:v>
                </c:pt>
                <c:pt idx="21">
                  <c:v>1971.0</c:v>
                </c:pt>
                <c:pt idx="22">
                  <c:v>1972.0</c:v>
                </c:pt>
                <c:pt idx="23">
                  <c:v>1973.0</c:v>
                </c:pt>
                <c:pt idx="24">
                  <c:v>1974.0</c:v>
                </c:pt>
                <c:pt idx="25">
                  <c:v>1975.0</c:v>
                </c:pt>
                <c:pt idx="26">
                  <c:v>1976.0</c:v>
                </c:pt>
                <c:pt idx="27">
                  <c:v>1977.0</c:v>
                </c:pt>
                <c:pt idx="28">
                  <c:v>1978.0</c:v>
                </c:pt>
                <c:pt idx="29">
                  <c:v>1979.0</c:v>
                </c:pt>
                <c:pt idx="30">
                  <c:v>1980.0</c:v>
                </c:pt>
                <c:pt idx="31">
                  <c:v>1981.0</c:v>
                </c:pt>
                <c:pt idx="32">
                  <c:v>1982.0</c:v>
                </c:pt>
                <c:pt idx="33">
                  <c:v>1983.0</c:v>
                </c:pt>
                <c:pt idx="34">
                  <c:v>1984.0</c:v>
                </c:pt>
                <c:pt idx="35">
                  <c:v>1985.0</c:v>
                </c:pt>
                <c:pt idx="36">
                  <c:v>1986.0</c:v>
                </c:pt>
                <c:pt idx="37">
                  <c:v>1987.0</c:v>
                </c:pt>
                <c:pt idx="38">
                  <c:v>1988.0</c:v>
                </c:pt>
                <c:pt idx="39">
                  <c:v>1989.0</c:v>
                </c:pt>
                <c:pt idx="40">
                  <c:v>1990.0</c:v>
                </c:pt>
                <c:pt idx="41">
                  <c:v>1991.0</c:v>
                </c:pt>
                <c:pt idx="42">
                  <c:v>1992.0</c:v>
                </c:pt>
                <c:pt idx="43">
                  <c:v>1993.0</c:v>
                </c:pt>
                <c:pt idx="44">
                  <c:v>1994.0</c:v>
                </c:pt>
                <c:pt idx="45">
                  <c:v>1995.0</c:v>
                </c:pt>
                <c:pt idx="46">
                  <c:v>1996.0</c:v>
                </c:pt>
                <c:pt idx="47">
                  <c:v>1997.0</c:v>
                </c:pt>
                <c:pt idx="48">
                  <c:v>1998.0</c:v>
                </c:pt>
                <c:pt idx="49">
                  <c:v>1999.0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  <c:pt idx="62">
                  <c:v>2012.0</c:v>
                </c:pt>
                <c:pt idx="63">
                  <c:v>2013.0</c:v>
                </c:pt>
                <c:pt idx="64">
                  <c:v>2014.0</c:v>
                </c:pt>
                <c:pt idx="65">
                  <c:v>2015.0</c:v>
                </c:pt>
                <c:pt idx="66">
                  <c:v>2016.0</c:v>
                </c:pt>
              </c:numCache>
            </c:numRef>
          </c:cat>
          <c:val>
            <c:numRef>
              <c:f>Sheet1!$C$2:$C$68</c:f>
              <c:numCache>
                <c:formatCode>General</c:formatCode>
                <c:ptCount val="67"/>
                <c:pt idx="30">
                  <c:v>1.0</c:v>
                </c:pt>
                <c:pt idx="31">
                  <c:v>1.0</c:v>
                </c:pt>
                <c:pt idx="32">
                  <c:v>1.0</c:v>
                </c:pt>
                <c:pt idx="33">
                  <c:v>0.0</c:v>
                </c:pt>
                <c:pt idx="34">
                  <c:v>2.0</c:v>
                </c:pt>
                <c:pt idx="35">
                  <c:v>3.0</c:v>
                </c:pt>
                <c:pt idx="36">
                  <c:v>2.0</c:v>
                </c:pt>
                <c:pt idx="37">
                  <c:v>1.0</c:v>
                </c:pt>
                <c:pt idx="38">
                  <c:v>0.0</c:v>
                </c:pt>
                <c:pt idx="39">
                  <c:v>1.0</c:v>
                </c:pt>
                <c:pt idx="40">
                  <c:v>2.0</c:v>
                </c:pt>
                <c:pt idx="41">
                  <c:v>5.0</c:v>
                </c:pt>
                <c:pt idx="42">
                  <c:v>4.0</c:v>
                </c:pt>
                <c:pt idx="43">
                  <c:v>4.0</c:v>
                </c:pt>
                <c:pt idx="44">
                  <c:v>5.0</c:v>
                </c:pt>
                <c:pt idx="45">
                  <c:v>6.0</c:v>
                </c:pt>
                <c:pt idx="46">
                  <c:v>8.0</c:v>
                </c:pt>
                <c:pt idx="47">
                  <c:v>7.0</c:v>
                </c:pt>
                <c:pt idx="48">
                  <c:v>10.0</c:v>
                </c:pt>
                <c:pt idx="49">
                  <c:v>10.0</c:v>
                </c:pt>
                <c:pt idx="50">
                  <c:v>12.0</c:v>
                </c:pt>
                <c:pt idx="51">
                  <c:v>16.0</c:v>
                </c:pt>
                <c:pt idx="52">
                  <c:v>14.0</c:v>
                </c:pt>
                <c:pt idx="53">
                  <c:v>15.0</c:v>
                </c:pt>
                <c:pt idx="54">
                  <c:v>25.0</c:v>
                </c:pt>
                <c:pt idx="55">
                  <c:v>30.0</c:v>
                </c:pt>
                <c:pt idx="56">
                  <c:v>36.0</c:v>
                </c:pt>
                <c:pt idx="57">
                  <c:v>41.0</c:v>
                </c:pt>
                <c:pt idx="58">
                  <c:v>46.0</c:v>
                </c:pt>
                <c:pt idx="59">
                  <c:v>49.0</c:v>
                </c:pt>
                <c:pt idx="60">
                  <c:v>50.0</c:v>
                </c:pt>
                <c:pt idx="61">
                  <c:v>53.0</c:v>
                </c:pt>
                <c:pt idx="62">
                  <c:v>55.0</c:v>
                </c:pt>
                <c:pt idx="63">
                  <c:v>65.0</c:v>
                </c:pt>
                <c:pt idx="64">
                  <c:v>68.0</c:v>
                </c:pt>
                <c:pt idx="65">
                  <c:v>70.0</c:v>
                </c:pt>
                <c:pt idx="66">
                  <c:v>76.0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901800"/>
        <c:axId val="2139904776"/>
      </c:lineChart>
      <c:catAx>
        <c:axId val="2139901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9904776"/>
        <c:crosses val="autoZero"/>
        <c:auto val="1"/>
        <c:lblAlgn val="ctr"/>
        <c:lblOffset val="100"/>
        <c:tickLblSkip val="10"/>
        <c:noMultiLvlLbl val="0"/>
      </c:catAx>
      <c:valAx>
        <c:axId val="2139904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9901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Guidelines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Sheet1!$A$2:$A$38</c:f>
              <c:numCache>
                <c:formatCode>General</c:formatCode>
                <c:ptCount val="37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  <c:pt idx="35">
                  <c:v>2015.0</c:v>
                </c:pt>
                <c:pt idx="36">
                  <c:v>2016.0</c:v>
                </c:pt>
              </c:numCache>
            </c:numRef>
          </c:cat>
          <c:val>
            <c:numRef>
              <c:f>Sheet1!$B$2:$B$38</c:f>
              <c:numCache>
                <c:formatCode>General</c:formatCode>
                <c:ptCount val="37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0.0</c:v>
                </c:pt>
                <c:pt idx="4">
                  <c:v>2.0</c:v>
                </c:pt>
                <c:pt idx="5">
                  <c:v>3.0</c:v>
                </c:pt>
                <c:pt idx="6">
                  <c:v>2.0</c:v>
                </c:pt>
                <c:pt idx="7">
                  <c:v>1.0</c:v>
                </c:pt>
                <c:pt idx="8">
                  <c:v>0.0</c:v>
                </c:pt>
                <c:pt idx="9">
                  <c:v>1.0</c:v>
                </c:pt>
                <c:pt idx="10">
                  <c:v>2.0</c:v>
                </c:pt>
                <c:pt idx="11">
                  <c:v>5.0</c:v>
                </c:pt>
                <c:pt idx="12">
                  <c:v>4.0</c:v>
                </c:pt>
                <c:pt idx="13">
                  <c:v>4.0</c:v>
                </c:pt>
                <c:pt idx="14">
                  <c:v>5.0</c:v>
                </c:pt>
                <c:pt idx="15">
                  <c:v>6.0</c:v>
                </c:pt>
                <c:pt idx="16">
                  <c:v>8.0</c:v>
                </c:pt>
                <c:pt idx="17">
                  <c:v>7.0</c:v>
                </c:pt>
                <c:pt idx="18">
                  <c:v>10.0</c:v>
                </c:pt>
                <c:pt idx="19">
                  <c:v>10.0</c:v>
                </c:pt>
                <c:pt idx="20">
                  <c:v>12.0</c:v>
                </c:pt>
                <c:pt idx="21">
                  <c:v>16.0</c:v>
                </c:pt>
                <c:pt idx="22">
                  <c:v>14.0</c:v>
                </c:pt>
                <c:pt idx="23">
                  <c:v>15.0</c:v>
                </c:pt>
                <c:pt idx="24">
                  <c:v>25.0</c:v>
                </c:pt>
                <c:pt idx="25">
                  <c:v>30.0</c:v>
                </c:pt>
                <c:pt idx="26">
                  <c:v>36.0</c:v>
                </c:pt>
                <c:pt idx="27">
                  <c:v>41.0</c:v>
                </c:pt>
                <c:pt idx="28">
                  <c:v>46.0</c:v>
                </c:pt>
                <c:pt idx="29">
                  <c:v>49.0</c:v>
                </c:pt>
                <c:pt idx="30">
                  <c:v>50.0</c:v>
                </c:pt>
                <c:pt idx="31">
                  <c:v>53.0</c:v>
                </c:pt>
                <c:pt idx="32">
                  <c:v>55.0</c:v>
                </c:pt>
                <c:pt idx="33">
                  <c:v>65.0</c:v>
                </c:pt>
                <c:pt idx="34">
                  <c:v>68.0</c:v>
                </c:pt>
                <c:pt idx="35">
                  <c:v>70.0</c:v>
                </c:pt>
                <c:pt idx="36">
                  <c:v>76.0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933800"/>
        <c:axId val="2140936808"/>
      </c:lineChart>
      <c:catAx>
        <c:axId val="2140933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0936808"/>
        <c:crosses val="autoZero"/>
        <c:auto val="1"/>
        <c:lblAlgn val="ctr"/>
        <c:lblOffset val="100"/>
        <c:tickLblSkip val="10"/>
        <c:noMultiLvlLbl val="0"/>
      </c:catAx>
      <c:valAx>
        <c:axId val="2140936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0933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publications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Sheet1!$A$2:$A$114</c:f>
              <c:numCache>
                <c:formatCode>General</c:formatCode>
                <c:ptCount val="113"/>
                <c:pt idx="0">
                  <c:v>1900.0</c:v>
                </c:pt>
                <c:pt idx="1">
                  <c:v>1902.0</c:v>
                </c:pt>
                <c:pt idx="2">
                  <c:v>1903.0</c:v>
                </c:pt>
                <c:pt idx="3">
                  <c:v>1904.0</c:v>
                </c:pt>
                <c:pt idx="4">
                  <c:v>1905.0</c:v>
                </c:pt>
                <c:pt idx="5">
                  <c:v>1907.0</c:v>
                </c:pt>
                <c:pt idx="6">
                  <c:v>1908.0</c:v>
                </c:pt>
                <c:pt idx="7">
                  <c:v>1909.0</c:v>
                </c:pt>
                <c:pt idx="8">
                  <c:v>1911.0</c:v>
                </c:pt>
                <c:pt idx="9">
                  <c:v>1912.0</c:v>
                </c:pt>
                <c:pt idx="10">
                  <c:v>1913.0</c:v>
                </c:pt>
                <c:pt idx="11">
                  <c:v>1914.0</c:v>
                </c:pt>
                <c:pt idx="12">
                  <c:v>1915.0</c:v>
                </c:pt>
                <c:pt idx="13">
                  <c:v>1916.0</c:v>
                </c:pt>
                <c:pt idx="14">
                  <c:v>1917.0</c:v>
                </c:pt>
                <c:pt idx="15">
                  <c:v>1918.0</c:v>
                </c:pt>
                <c:pt idx="16">
                  <c:v>1919.0</c:v>
                </c:pt>
                <c:pt idx="17">
                  <c:v>1920.0</c:v>
                </c:pt>
                <c:pt idx="18">
                  <c:v>1921.0</c:v>
                </c:pt>
                <c:pt idx="19">
                  <c:v>1922.0</c:v>
                </c:pt>
                <c:pt idx="20">
                  <c:v>1923.0</c:v>
                </c:pt>
                <c:pt idx="21">
                  <c:v>1924.0</c:v>
                </c:pt>
                <c:pt idx="22">
                  <c:v>1925.0</c:v>
                </c:pt>
                <c:pt idx="23">
                  <c:v>1926.0</c:v>
                </c:pt>
                <c:pt idx="24">
                  <c:v>1927.0</c:v>
                </c:pt>
                <c:pt idx="25">
                  <c:v>1928.0</c:v>
                </c:pt>
                <c:pt idx="26">
                  <c:v>1929.0</c:v>
                </c:pt>
                <c:pt idx="27">
                  <c:v>1930.0</c:v>
                </c:pt>
                <c:pt idx="28">
                  <c:v>1931.0</c:v>
                </c:pt>
                <c:pt idx="29">
                  <c:v>1932.0</c:v>
                </c:pt>
                <c:pt idx="30">
                  <c:v>1933.0</c:v>
                </c:pt>
                <c:pt idx="31">
                  <c:v>1934.0</c:v>
                </c:pt>
                <c:pt idx="32">
                  <c:v>1935.0</c:v>
                </c:pt>
                <c:pt idx="33">
                  <c:v>1936.0</c:v>
                </c:pt>
                <c:pt idx="34">
                  <c:v>1937.0</c:v>
                </c:pt>
                <c:pt idx="35">
                  <c:v>1938.0</c:v>
                </c:pt>
                <c:pt idx="36">
                  <c:v>1939.0</c:v>
                </c:pt>
                <c:pt idx="37">
                  <c:v>1940.0</c:v>
                </c:pt>
                <c:pt idx="38">
                  <c:v>1941.0</c:v>
                </c:pt>
                <c:pt idx="39">
                  <c:v>1943.0</c:v>
                </c:pt>
                <c:pt idx="40">
                  <c:v>1944.0</c:v>
                </c:pt>
                <c:pt idx="41">
                  <c:v>1945.0</c:v>
                </c:pt>
                <c:pt idx="42">
                  <c:v>1946.0</c:v>
                </c:pt>
                <c:pt idx="43">
                  <c:v>1947.0</c:v>
                </c:pt>
                <c:pt idx="44">
                  <c:v>1948.0</c:v>
                </c:pt>
                <c:pt idx="45">
                  <c:v>1949.0</c:v>
                </c:pt>
                <c:pt idx="46">
                  <c:v>1950.0</c:v>
                </c:pt>
                <c:pt idx="47">
                  <c:v>1951.0</c:v>
                </c:pt>
                <c:pt idx="48">
                  <c:v>1952.0</c:v>
                </c:pt>
                <c:pt idx="49">
                  <c:v>1953.0</c:v>
                </c:pt>
                <c:pt idx="50">
                  <c:v>1954.0</c:v>
                </c:pt>
                <c:pt idx="51">
                  <c:v>1955.0</c:v>
                </c:pt>
                <c:pt idx="52">
                  <c:v>1956.0</c:v>
                </c:pt>
                <c:pt idx="53">
                  <c:v>1957.0</c:v>
                </c:pt>
                <c:pt idx="54">
                  <c:v>1958.0</c:v>
                </c:pt>
                <c:pt idx="55">
                  <c:v>1959.0</c:v>
                </c:pt>
                <c:pt idx="56">
                  <c:v>1960.0</c:v>
                </c:pt>
                <c:pt idx="57">
                  <c:v>1961.0</c:v>
                </c:pt>
                <c:pt idx="58">
                  <c:v>1962.0</c:v>
                </c:pt>
                <c:pt idx="59">
                  <c:v>1963.0</c:v>
                </c:pt>
                <c:pt idx="60">
                  <c:v>1964.0</c:v>
                </c:pt>
                <c:pt idx="61">
                  <c:v>1965.0</c:v>
                </c:pt>
                <c:pt idx="62">
                  <c:v>1966.0</c:v>
                </c:pt>
                <c:pt idx="63">
                  <c:v>1967.0</c:v>
                </c:pt>
                <c:pt idx="64">
                  <c:v>1968.0</c:v>
                </c:pt>
                <c:pt idx="65">
                  <c:v>1969.0</c:v>
                </c:pt>
                <c:pt idx="66">
                  <c:v>1970.0</c:v>
                </c:pt>
                <c:pt idx="67">
                  <c:v>1971.0</c:v>
                </c:pt>
                <c:pt idx="68">
                  <c:v>1972.0</c:v>
                </c:pt>
                <c:pt idx="69">
                  <c:v>1973.0</c:v>
                </c:pt>
                <c:pt idx="70">
                  <c:v>1974.0</c:v>
                </c:pt>
                <c:pt idx="71">
                  <c:v>1975.0</c:v>
                </c:pt>
                <c:pt idx="72">
                  <c:v>1976.0</c:v>
                </c:pt>
                <c:pt idx="73">
                  <c:v>1977.0</c:v>
                </c:pt>
                <c:pt idx="74">
                  <c:v>1978.0</c:v>
                </c:pt>
                <c:pt idx="75">
                  <c:v>1979.0</c:v>
                </c:pt>
                <c:pt idx="76">
                  <c:v>1980.0</c:v>
                </c:pt>
                <c:pt idx="77">
                  <c:v>1981.0</c:v>
                </c:pt>
                <c:pt idx="78">
                  <c:v>1982.0</c:v>
                </c:pt>
                <c:pt idx="79">
                  <c:v>1983.0</c:v>
                </c:pt>
                <c:pt idx="80">
                  <c:v>1984.0</c:v>
                </c:pt>
                <c:pt idx="81">
                  <c:v>1985.0</c:v>
                </c:pt>
                <c:pt idx="82">
                  <c:v>1986.0</c:v>
                </c:pt>
                <c:pt idx="83">
                  <c:v>1987.0</c:v>
                </c:pt>
                <c:pt idx="84">
                  <c:v>1988.0</c:v>
                </c:pt>
                <c:pt idx="85">
                  <c:v>1989.0</c:v>
                </c:pt>
                <c:pt idx="86">
                  <c:v>1990.0</c:v>
                </c:pt>
                <c:pt idx="87">
                  <c:v>1991.0</c:v>
                </c:pt>
                <c:pt idx="88">
                  <c:v>1992.0</c:v>
                </c:pt>
                <c:pt idx="89">
                  <c:v>1993.0</c:v>
                </c:pt>
                <c:pt idx="90">
                  <c:v>1994.0</c:v>
                </c:pt>
                <c:pt idx="91">
                  <c:v>1995.0</c:v>
                </c:pt>
                <c:pt idx="92">
                  <c:v>1996.0</c:v>
                </c:pt>
                <c:pt idx="93">
                  <c:v>1997.0</c:v>
                </c:pt>
                <c:pt idx="94">
                  <c:v>1998.0</c:v>
                </c:pt>
                <c:pt idx="95">
                  <c:v>1999.0</c:v>
                </c:pt>
                <c:pt idx="96">
                  <c:v>2000.0</c:v>
                </c:pt>
                <c:pt idx="97">
                  <c:v>2001.0</c:v>
                </c:pt>
                <c:pt idx="98">
                  <c:v>2002.0</c:v>
                </c:pt>
                <c:pt idx="99">
                  <c:v>2003.0</c:v>
                </c:pt>
                <c:pt idx="100">
                  <c:v>2004.0</c:v>
                </c:pt>
                <c:pt idx="101">
                  <c:v>2005.0</c:v>
                </c:pt>
                <c:pt idx="102">
                  <c:v>2006.0</c:v>
                </c:pt>
                <c:pt idx="103">
                  <c:v>2007.0</c:v>
                </c:pt>
                <c:pt idx="104">
                  <c:v>2008.0</c:v>
                </c:pt>
                <c:pt idx="105">
                  <c:v>2009.0</c:v>
                </c:pt>
                <c:pt idx="106">
                  <c:v>2010.0</c:v>
                </c:pt>
                <c:pt idx="107">
                  <c:v>2011.0</c:v>
                </c:pt>
                <c:pt idx="108">
                  <c:v>2012.0</c:v>
                </c:pt>
                <c:pt idx="109">
                  <c:v>2013.0</c:v>
                </c:pt>
                <c:pt idx="110">
                  <c:v>2014.0</c:v>
                </c:pt>
                <c:pt idx="111">
                  <c:v>2015.0</c:v>
                </c:pt>
                <c:pt idx="112">
                  <c:v>2016.0</c:v>
                </c:pt>
              </c:numCache>
            </c:numRef>
          </c:cat>
          <c:val>
            <c:numRef>
              <c:f>Sheet1!$B$2:$B$114</c:f>
              <c:numCache>
                <c:formatCode>General</c:formatCode>
                <c:ptCount val="113"/>
                <c:pt idx="0">
                  <c:v>4.0</c:v>
                </c:pt>
                <c:pt idx="1">
                  <c:v>2.0</c:v>
                </c:pt>
                <c:pt idx="2">
                  <c:v>1.0</c:v>
                </c:pt>
                <c:pt idx="3">
                  <c:v>1.0</c:v>
                </c:pt>
                <c:pt idx="4">
                  <c:v>2.0</c:v>
                </c:pt>
                <c:pt idx="5">
                  <c:v>1.0</c:v>
                </c:pt>
                <c:pt idx="6">
                  <c:v>3.0</c:v>
                </c:pt>
                <c:pt idx="7">
                  <c:v>1.0</c:v>
                </c:pt>
                <c:pt idx="8">
                  <c:v>6.0</c:v>
                </c:pt>
                <c:pt idx="9">
                  <c:v>4.0</c:v>
                </c:pt>
                <c:pt idx="10">
                  <c:v>3.0</c:v>
                </c:pt>
                <c:pt idx="11">
                  <c:v>4.0</c:v>
                </c:pt>
                <c:pt idx="12">
                  <c:v>2.0</c:v>
                </c:pt>
                <c:pt idx="13">
                  <c:v>3.0</c:v>
                </c:pt>
                <c:pt idx="14">
                  <c:v>5.0</c:v>
                </c:pt>
                <c:pt idx="15">
                  <c:v>4.0</c:v>
                </c:pt>
                <c:pt idx="16">
                  <c:v>3.0</c:v>
                </c:pt>
                <c:pt idx="17">
                  <c:v>2.0</c:v>
                </c:pt>
                <c:pt idx="18">
                  <c:v>3.0</c:v>
                </c:pt>
                <c:pt idx="19">
                  <c:v>4.0</c:v>
                </c:pt>
                <c:pt idx="20">
                  <c:v>4.0</c:v>
                </c:pt>
                <c:pt idx="21">
                  <c:v>2.0</c:v>
                </c:pt>
                <c:pt idx="22">
                  <c:v>3.0</c:v>
                </c:pt>
                <c:pt idx="23">
                  <c:v>3.0</c:v>
                </c:pt>
                <c:pt idx="24">
                  <c:v>5.0</c:v>
                </c:pt>
                <c:pt idx="25">
                  <c:v>6.0</c:v>
                </c:pt>
                <c:pt idx="26">
                  <c:v>2.0</c:v>
                </c:pt>
                <c:pt idx="27">
                  <c:v>4.0</c:v>
                </c:pt>
                <c:pt idx="28">
                  <c:v>5.0</c:v>
                </c:pt>
                <c:pt idx="29">
                  <c:v>2.0</c:v>
                </c:pt>
                <c:pt idx="30">
                  <c:v>7.0</c:v>
                </c:pt>
                <c:pt idx="31">
                  <c:v>6.0</c:v>
                </c:pt>
                <c:pt idx="32">
                  <c:v>5.0</c:v>
                </c:pt>
                <c:pt idx="33">
                  <c:v>4.0</c:v>
                </c:pt>
                <c:pt idx="34">
                  <c:v>1.0</c:v>
                </c:pt>
                <c:pt idx="35">
                  <c:v>8.0</c:v>
                </c:pt>
                <c:pt idx="36">
                  <c:v>4.0</c:v>
                </c:pt>
                <c:pt idx="37">
                  <c:v>3.0</c:v>
                </c:pt>
                <c:pt idx="38">
                  <c:v>5.0</c:v>
                </c:pt>
                <c:pt idx="39">
                  <c:v>1.0</c:v>
                </c:pt>
                <c:pt idx="40">
                  <c:v>4.0</c:v>
                </c:pt>
                <c:pt idx="41">
                  <c:v>78.0</c:v>
                </c:pt>
                <c:pt idx="42">
                  <c:v>294.0</c:v>
                </c:pt>
                <c:pt idx="43">
                  <c:v>306.0</c:v>
                </c:pt>
                <c:pt idx="44">
                  <c:v>310.0</c:v>
                </c:pt>
                <c:pt idx="45">
                  <c:v>389.0</c:v>
                </c:pt>
                <c:pt idx="46">
                  <c:v>513.0</c:v>
                </c:pt>
                <c:pt idx="47">
                  <c:v>604.0</c:v>
                </c:pt>
                <c:pt idx="48">
                  <c:v>516.0</c:v>
                </c:pt>
                <c:pt idx="49">
                  <c:v>466.0</c:v>
                </c:pt>
                <c:pt idx="50">
                  <c:v>547.0</c:v>
                </c:pt>
                <c:pt idx="51">
                  <c:v>546.0</c:v>
                </c:pt>
                <c:pt idx="52">
                  <c:v>587.0</c:v>
                </c:pt>
                <c:pt idx="53">
                  <c:v>557.0</c:v>
                </c:pt>
                <c:pt idx="54">
                  <c:v>526.0</c:v>
                </c:pt>
                <c:pt idx="55">
                  <c:v>507.0</c:v>
                </c:pt>
                <c:pt idx="56">
                  <c:v>509.0</c:v>
                </c:pt>
                <c:pt idx="57">
                  <c:v>527.0</c:v>
                </c:pt>
                <c:pt idx="58">
                  <c:v>541.0</c:v>
                </c:pt>
                <c:pt idx="59">
                  <c:v>645.0</c:v>
                </c:pt>
                <c:pt idx="60">
                  <c:v>686.0</c:v>
                </c:pt>
                <c:pt idx="61">
                  <c:v>536.0</c:v>
                </c:pt>
                <c:pt idx="62">
                  <c:v>579.0</c:v>
                </c:pt>
                <c:pt idx="63">
                  <c:v>739.0</c:v>
                </c:pt>
                <c:pt idx="64">
                  <c:v>930.0</c:v>
                </c:pt>
                <c:pt idx="65">
                  <c:v>1028.0</c:v>
                </c:pt>
                <c:pt idx="66">
                  <c:v>907.0</c:v>
                </c:pt>
                <c:pt idx="67">
                  <c:v>976.0</c:v>
                </c:pt>
                <c:pt idx="68">
                  <c:v>1030.0</c:v>
                </c:pt>
                <c:pt idx="69">
                  <c:v>1098.0</c:v>
                </c:pt>
                <c:pt idx="70">
                  <c:v>1133.0</c:v>
                </c:pt>
                <c:pt idx="71">
                  <c:v>1036.0</c:v>
                </c:pt>
                <c:pt idx="72">
                  <c:v>1017.0</c:v>
                </c:pt>
                <c:pt idx="73">
                  <c:v>1031.0</c:v>
                </c:pt>
                <c:pt idx="74">
                  <c:v>1159.0</c:v>
                </c:pt>
                <c:pt idx="75">
                  <c:v>1228.0</c:v>
                </c:pt>
                <c:pt idx="76">
                  <c:v>1215.0</c:v>
                </c:pt>
                <c:pt idx="77">
                  <c:v>1416.0</c:v>
                </c:pt>
                <c:pt idx="78">
                  <c:v>1511.0</c:v>
                </c:pt>
                <c:pt idx="79">
                  <c:v>1634.0</c:v>
                </c:pt>
                <c:pt idx="80">
                  <c:v>1732.0</c:v>
                </c:pt>
                <c:pt idx="81">
                  <c:v>1856.0</c:v>
                </c:pt>
                <c:pt idx="82">
                  <c:v>2001.0</c:v>
                </c:pt>
                <c:pt idx="83">
                  <c:v>2031.0</c:v>
                </c:pt>
                <c:pt idx="84">
                  <c:v>2398.0</c:v>
                </c:pt>
                <c:pt idx="85">
                  <c:v>2477.0</c:v>
                </c:pt>
                <c:pt idx="86">
                  <c:v>2336.0</c:v>
                </c:pt>
                <c:pt idx="87">
                  <c:v>2596.0</c:v>
                </c:pt>
                <c:pt idx="88">
                  <c:v>2598.0</c:v>
                </c:pt>
                <c:pt idx="89">
                  <c:v>2878.0</c:v>
                </c:pt>
                <c:pt idx="90">
                  <c:v>3129.0</c:v>
                </c:pt>
                <c:pt idx="91">
                  <c:v>3122.0</c:v>
                </c:pt>
                <c:pt idx="92">
                  <c:v>3221.0</c:v>
                </c:pt>
                <c:pt idx="93">
                  <c:v>3143.0</c:v>
                </c:pt>
                <c:pt idx="94">
                  <c:v>3395.0</c:v>
                </c:pt>
                <c:pt idx="95">
                  <c:v>3598.0</c:v>
                </c:pt>
                <c:pt idx="96">
                  <c:v>4161.0</c:v>
                </c:pt>
                <c:pt idx="97">
                  <c:v>4325.0</c:v>
                </c:pt>
                <c:pt idx="98">
                  <c:v>4744.0</c:v>
                </c:pt>
                <c:pt idx="99">
                  <c:v>4563.0</c:v>
                </c:pt>
                <c:pt idx="100">
                  <c:v>5020.0</c:v>
                </c:pt>
                <c:pt idx="101">
                  <c:v>5571.0</c:v>
                </c:pt>
                <c:pt idx="102">
                  <c:v>6104.0</c:v>
                </c:pt>
                <c:pt idx="103">
                  <c:v>6240.0</c:v>
                </c:pt>
                <c:pt idx="104">
                  <c:v>6558.0</c:v>
                </c:pt>
                <c:pt idx="105">
                  <c:v>7016.0</c:v>
                </c:pt>
                <c:pt idx="106">
                  <c:v>7467.0</c:v>
                </c:pt>
                <c:pt idx="107">
                  <c:v>7695.0</c:v>
                </c:pt>
                <c:pt idx="108">
                  <c:v>8489.0</c:v>
                </c:pt>
                <c:pt idx="109">
                  <c:v>9107.0</c:v>
                </c:pt>
                <c:pt idx="110">
                  <c:v>9876.0</c:v>
                </c:pt>
                <c:pt idx="111">
                  <c:v>10438.0</c:v>
                </c:pt>
                <c:pt idx="112">
                  <c:v>11062.0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802344"/>
        <c:axId val="2140805352"/>
      </c:lineChart>
      <c:catAx>
        <c:axId val="2140802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0805352"/>
        <c:crosses val="autoZero"/>
        <c:auto val="1"/>
        <c:lblAlgn val="ctr"/>
        <c:lblOffset val="100"/>
        <c:tickLblSkip val="10"/>
        <c:noMultiLvlLbl val="0"/>
      </c:catAx>
      <c:valAx>
        <c:axId val="2140805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0802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publications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Sheet1!$A$2:$A$114</c:f>
              <c:numCache>
                <c:formatCode>General</c:formatCode>
                <c:ptCount val="113"/>
                <c:pt idx="0">
                  <c:v>1900.0</c:v>
                </c:pt>
                <c:pt idx="1">
                  <c:v>1902.0</c:v>
                </c:pt>
                <c:pt idx="2">
                  <c:v>1903.0</c:v>
                </c:pt>
                <c:pt idx="3">
                  <c:v>1904.0</c:v>
                </c:pt>
                <c:pt idx="4">
                  <c:v>1905.0</c:v>
                </c:pt>
                <c:pt idx="5">
                  <c:v>1907.0</c:v>
                </c:pt>
                <c:pt idx="6">
                  <c:v>1908.0</c:v>
                </c:pt>
                <c:pt idx="7">
                  <c:v>1909.0</c:v>
                </c:pt>
                <c:pt idx="8">
                  <c:v>1911.0</c:v>
                </c:pt>
                <c:pt idx="9">
                  <c:v>1912.0</c:v>
                </c:pt>
                <c:pt idx="10">
                  <c:v>1913.0</c:v>
                </c:pt>
                <c:pt idx="11">
                  <c:v>1914.0</c:v>
                </c:pt>
                <c:pt idx="12">
                  <c:v>1915.0</c:v>
                </c:pt>
                <c:pt idx="13">
                  <c:v>1916.0</c:v>
                </c:pt>
                <c:pt idx="14">
                  <c:v>1917.0</c:v>
                </c:pt>
                <c:pt idx="15">
                  <c:v>1918.0</c:v>
                </c:pt>
                <c:pt idx="16">
                  <c:v>1919.0</c:v>
                </c:pt>
                <c:pt idx="17">
                  <c:v>1920.0</c:v>
                </c:pt>
                <c:pt idx="18">
                  <c:v>1921.0</c:v>
                </c:pt>
                <c:pt idx="19">
                  <c:v>1922.0</c:v>
                </c:pt>
                <c:pt idx="20">
                  <c:v>1923.0</c:v>
                </c:pt>
                <c:pt idx="21">
                  <c:v>1924.0</c:v>
                </c:pt>
                <c:pt idx="22">
                  <c:v>1925.0</c:v>
                </c:pt>
                <c:pt idx="23">
                  <c:v>1926.0</c:v>
                </c:pt>
                <c:pt idx="24">
                  <c:v>1927.0</c:v>
                </c:pt>
                <c:pt idx="25">
                  <c:v>1928.0</c:v>
                </c:pt>
                <c:pt idx="26">
                  <c:v>1929.0</c:v>
                </c:pt>
                <c:pt idx="27">
                  <c:v>1930.0</c:v>
                </c:pt>
                <c:pt idx="28">
                  <c:v>1931.0</c:v>
                </c:pt>
                <c:pt idx="29">
                  <c:v>1932.0</c:v>
                </c:pt>
                <c:pt idx="30">
                  <c:v>1933.0</c:v>
                </c:pt>
                <c:pt idx="31">
                  <c:v>1934.0</c:v>
                </c:pt>
                <c:pt idx="32">
                  <c:v>1935.0</c:v>
                </c:pt>
                <c:pt idx="33">
                  <c:v>1936.0</c:v>
                </c:pt>
                <c:pt idx="34">
                  <c:v>1937.0</c:v>
                </c:pt>
                <c:pt idx="35">
                  <c:v>1938.0</c:v>
                </c:pt>
                <c:pt idx="36">
                  <c:v>1939.0</c:v>
                </c:pt>
                <c:pt idx="37">
                  <c:v>1940.0</c:v>
                </c:pt>
                <c:pt idx="38">
                  <c:v>1941.0</c:v>
                </c:pt>
                <c:pt idx="39">
                  <c:v>1943.0</c:v>
                </c:pt>
                <c:pt idx="40">
                  <c:v>1944.0</c:v>
                </c:pt>
                <c:pt idx="41">
                  <c:v>1945.0</c:v>
                </c:pt>
                <c:pt idx="42">
                  <c:v>1946.0</c:v>
                </c:pt>
                <c:pt idx="43">
                  <c:v>1947.0</c:v>
                </c:pt>
                <c:pt idx="44">
                  <c:v>1948.0</c:v>
                </c:pt>
                <c:pt idx="45">
                  <c:v>1949.0</c:v>
                </c:pt>
                <c:pt idx="46">
                  <c:v>1950.0</c:v>
                </c:pt>
                <c:pt idx="47">
                  <c:v>1951.0</c:v>
                </c:pt>
                <c:pt idx="48">
                  <c:v>1952.0</c:v>
                </c:pt>
                <c:pt idx="49">
                  <c:v>1953.0</c:v>
                </c:pt>
                <c:pt idx="50">
                  <c:v>1954.0</c:v>
                </c:pt>
                <c:pt idx="51">
                  <c:v>1955.0</c:v>
                </c:pt>
                <c:pt idx="52">
                  <c:v>1956.0</c:v>
                </c:pt>
                <c:pt idx="53">
                  <c:v>1957.0</c:v>
                </c:pt>
                <c:pt idx="54">
                  <c:v>1958.0</c:v>
                </c:pt>
                <c:pt idx="55">
                  <c:v>1959.0</c:v>
                </c:pt>
                <c:pt idx="56">
                  <c:v>1960.0</c:v>
                </c:pt>
                <c:pt idx="57">
                  <c:v>1961.0</c:v>
                </c:pt>
                <c:pt idx="58">
                  <c:v>1962.0</c:v>
                </c:pt>
                <c:pt idx="59">
                  <c:v>1963.0</c:v>
                </c:pt>
                <c:pt idx="60">
                  <c:v>1964.0</c:v>
                </c:pt>
                <c:pt idx="61">
                  <c:v>1965.0</c:v>
                </c:pt>
                <c:pt idx="62">
                  <c:v>1966.0</c:v>
                </c:pt>
                <c:pt idx="63">
                  <c:v>1967.0</c:v>
                </c:pt>
                <c:pt idx="64">
                  <c:v>1968.0</c:v>
                </c:pt>
                <c:pt idx="65">
                  <c:v>1969.0</c:v>
                </c:pt>
                <c:pt idx="66">
                  <c:v>1970.0</c:v>
                </c:pt>
                <c:pt idx="67">
                  <c:v>1971.0</c:v>
                </c:pt>
                <c:pt idx="68">
                  <c:v>1972.0</c:v>
                </c:pt>
                <c:pt idx="69">
                  <c:v>1973.0</c:v>
                </c:pt>
                <c:pt idx="70">
                  <c:v>1974.0</c:v>
                </c:pt>
                <c:pt idx="71">
                  <c:v>1975.0</c:v>
                </c:pt>
                <c:pt idx="72">
                  <c:v>1976.0</c:v>
                </c:pt>
                <c:pt idx="73">
                  <c:v>1977.0</c:v>
                </c:pt>
                <c:pt idx="74">
                  <c:v>1978.0</c:v>
                </c:pt>
                <c:pt idx="75">
                  <c:v>1979.0</c:v>
                </c:pt>
                <c:pt idx="76">
                  <c:v>1980.0</c:v>
                </c:pt>
                <c:pt idx="77">
                  <c:v>1981.0</c:v>
                </c:pt>
                <c:pt idx="78">
                  <c:v>1982.0</c:v>
                </c:pt>
                <c:pt idx="79">
                  <c:v>1983.0</c:v>
                </c:pt>
                <c:pt idx="80">
                  <c:v>1984.0</c:v>
                </c:pt>
                <c:pt idx="81">
                  <c:v>1985.0</c:v>
                </c:pt>
                <c:pt idx="82">
                  <c:v>1986.0</c:v>
                </c:pt>
                <c:pt idx="83">
                  <c:v>1987.0</c:v>
                </c:pt>
                <c:pt idx="84">
                  <c:v>1988.0</c:v>
                </c:pt>
                <c:pt idx="85">
                  <c:v>1989.0</c:v>
                </c:pt>
                <c:pt idx="86">
                  <c:v>1990.0</c:v>
                </c:pt>
                <c:pt idx="87">
                  <c:v>1991.0</c:v>
                </c:pt>
                <c:pt idx="88">
                  <c:v>1992.0</c:v>
                </c:pt>
                <c:pt idx="89">
                  <c:v>1993.0</c:v>
                </c:pt>
                <c:pt idx="90">
                  <c:v>1994.0</c:v>
                </c:pt>
                <c:pt idx="91">
                  <c:v>1995.0</c:v>
                </c:pt>
                <c:pt idx="92">
                  <c:v>1996.0</c:v>
                </c:pt>
                <c:pt idx="93">
                  <c:v>1997.0</c:v>
                </c:pt>
                <c:pt idx="94">
                  <c:v>1998.0</c:v>
                </c:pt>
                <c:pt idx="95">
                  <c:v>1999.0</c:v>
                </c:pt>
                <c:pt idx="96">
                  <c:v>2000.0</c:v>
                </c:pt>
                <c:pt idx="97">
                  <c:v>2001.0</c:v>
                </c:pt>
                <c:pt idx="98">
                  <c:v>2002.0</c:v>
                </c:pt>
                <c:pt idx="99">
                  <c:v>2003.0</c:v>
                </c:pt>
                <c:pt idx="100">
                  <c:v>2004.0</c:v>
                </c:pt>
                <c:pt idx="101">
                  <c:v>2005.0</c:v>
                </c:pt>
                <c:pt idx="102">
                  <c:v>2006.0</c:v>
                </c:pt>
                <c:pt idx="103">
                  <c:v>2007.0</c:v>
                </c:pt>
                <c:pt idx="104">
                  <c:v>2008.0</c:v>
                </c:pt>
                <c:pt idx="105">
                  <c:v>2009.0</c:v>
                </c:pt>
                <c:pt idx="106">
                  <c:v>2010.0</c:v>
                </c:pt>
                <c:pt idx="107">
                  <c:v>2011.0</c:v>
                </c:pt>
                <c:pt idx="108">
                  <c:v>2012.0</c:v>
                </c:pt>
                <c:pt idx="109">
                  <c:v>2013.0</c:v>
                </c:pt>
                <c:pt idx="110">
                  <c:v>2014.0</c:v>
                </c:pt>
                <c:pt idx="111">
                  <c:v>2015.0</c:v>
                </c:pt>
                <c:pt idx="112">
                  <c:v>2016.0</c:v>
                </c:pt>
              </c:numCache>
            </c:numRef>
          </c:cat>
          <c:val>
            <c:numRef>
              <c:f>Sheet1!$B$2:$B$114</c:f>
              <c:numCache>
                <c:formatCode>General</c:formatCode>
                <c:ptCount val="113"/>
                <c:pt idx="0">
                  <c:v>4.0</c:v>
                </c:pt>
                <c:pt idx="1">
                  <c:v>2.0</c:v>
                </c:pt>
                <c:pt idx="2">
                  <c:v>1.0</c:v>
                </c:pt>
                <c:pt idx="3">
                  <c:v>1.0</c:v>
                </c:pt>
                <c:pt idx="4">
                  <c:v>2.0</c:v>
                </c:pt>
                <c:pt idx="5">
                  <c:v>1.0</c:v>
                </c:pt>
                <c:pt idx="6">
                  <c:v>3.0</c:v>
                </c:pt>
                <c:pt idx="7">
                  <c:v>1.0</c:v>
                </c:pt>
                <c:pt idx="8">
                  <c:v>6.0</c:v>
                </c:pt>
                <c:pt idx="9">
                  <c:v>4.0</c:v>
                </c:pt>
                <c:pt idx="10">
                  <c:v>3.0</c:v>
                </c:pt>
                <c:pt idx="11">
                  <c:v>4.0</c:v>
                </c:pt>
                <c:pt idx="12">
                  <c:v>2.0</c:v>
                </c:pt>
                <c:pt idx="13">
                  <c:v>3.0</c:v>
                </c:pt>
                <c:pt idx="14">
                  <c:v>5.0</c:v>
                </c:pt>
                <c:pt idx="15">
                  <c:v>4.0</c:v>
                </c:pt>
                <c:pt idx="16">
                  <c:v>3.0</c:v>
                </c:pt>
                <c:pt idx="17">
                  <c:v>2.0</c:v>
                </c:pt>
                <c:pt idx="18">
                  <c:v>3.0</c:v>
                </c:pt>
                <c:pt idx="19">
                  <c:v>4.0</c:v>
                </c:pt>
                <c:pt idx="20">
                  <c:v>4.0</c:v>
                </c:pt>
                <c:pt idx="21">
                  <c:v>2.0</c:v>
                </c:pt>
                <c:pt idx="22">
                  <c:v>3.0</c:v>
                </c:pt>
                <c:pt idx="23">
                  <c:v>3.0</c:v>
                </c:pt>
                <c:pt idx="24">
                  <c:v>5.0</c:v>
                </c:pt>
                <c:pt idx="25">
                  <c:v>6.0</c:v>
                </c:pt>
                <c:pt idx="26">
                  <c:v>2.0</c:v>
                </c:pt>
                <c:pt idx="27">
                  <c:v>4.0</c:v>
                </c:pt>
                <c:pt idx="28">
                  <c:v>5.0</c:v>
                </c:pt>
                <c:pt idx="29">
                  <c:v>2.0</c:v>
                </c:pt>
                <c:pt idx="30">
                  <c:v>7.0</c:v>
                </c:pt>
                <c:pt idx="31">
                  <c:v>6.0</c:v>
                </c:pt>
                <c:pt idx="32">
                  <c:v>5.0</c:v>
                </c:pt>
                <c:pt idx="33">
                  <c:v>4.0</c:v>
                </c:pt>
                <c:pt idx="34">
                  <c:v>1.0</c:v>
                </c:pt>
                <c:pt idx="35">
                  <c:v>8.0</c:v>
                </c:pt>
                <c:pt idx="36">
                  <c:v>4.0</c:v>
                </c:pt>
                <c:pt idx="37">
                  <c:v>3.0</c:v>
                </c:pt>
                <c:pt idx="38">
                  <c:v>5.0</c:v>
                </c:pt>
                <c:pt idx="39">
                  <c:v>1.0</c:v>
                </c:pt>
                <c:pt idx="40">
                  <c:v>4.0</c:v>
                </c:pt>
                <c:pt idx="41">
                  <c:v>78.0</c:v>
                </c:pt>
                <c:pt idx="42">
                  <c:v>294.0</c:v>
                </c:pt>
                <c:pt idx="43">
                  <c:v>306.0</c:v>
                </c:pt>
                <c:pt idx="44">
                  <c:v>310.0</c:v>
                </c:pt>
                <c:pt idx="45">
                  <c:v>389.0</c:v>
                </c:pt>
                <c:pt idx="46">
                  <c:v>513.0</c:v>
                </c:pt>
                <c:pt idx="47">
                  <c:v>604.0</c:v>
                </c:pt>
                <c:pt idx="48">
                  <c:v>516.0</c:v>
                </c:pt>
                <c:pt idx="49">
                  <c:v>466.0</c:v>
                </c:pt>
                <c:pt idx="50">
                  <c:v>547.0</c:v>
                </c:pt>
                <c:pt idx="51">
                  <c:v>546.0</c:v>
                </c:pt>
                <c:pt idx="52">
                  <c:v>587.0</c:v>
                </c:pt>
                <c:pt idx="53">
                  <c:v>557.0</c:v>
                </c:pt>
                <c:pt idx="54">
                  <c:v>526.0</c:v>
                </c:pt>
                <c:pt idx="55">
                  <c:v>507.0</c:v>
                </c:pt>
                <c:pt idx="56">
                  <c:v>509.0</c:v>
                </c:pt>
                <c:pt idx="57">
                  <c:v>527.0</c:v>
                </c:pt>
                <c:pt idx="58">
                  <c:v>541.0</c:v>
                </c:pt>
                <c:pt idx="59">
                  <c:v>645.0</c:v>
                </c:pt>
                <c:pt idx="60">
                  <c:v>686.0</c:v>
                </c:pt>
                <c:pt idx="61">
                  <c:v>536.0</c:v>
                </c:pt>
                <c:pt idx="62">
                  <c:v>579.0</c:v>
                </c:pt>
                <c:pt idx="63">
                  <c:v>739.0</c:v>
                </c:pt>
                <c:pt idx="64">
                  <c:v>930.0</c:v>
                </c:pt>
                <c:pt idx="65">
                  <c:v>1028.0</c:v>
                </c:pt>
                <c:pt idx="66">
                  <c:v>907.0</c:v>
                </c:pt>
                <c:pt idx="67">
                  <c:v>976.0</c:v>
                </c:pt>
                <c:pt idx="68">
                  <c:v>1030.0</c:v>
                </c:pt>
                <c:pt idx="69">
                  <c:v>1098.0</c:v>
                </c:pt>
                <c:pt idx="70">
                  <c:v>1133.0</c:v>
                </c:pt>
                <c:pt idx="71">
                  <c:v>1036.0</c:v>
                </c:pt>
                <c:pt idx="72">
                  <c:v>1017.0</c:v>
                </c:pt>
                <c:pt idx="73">
                  <c:v>1031.0</c:v>
                </c:pt>
                <c:pt idx="74">
                  <c:v>1159.0</c:v>
                </c:pt>
                <c:pt idx="75">
                  <c:v>1228.0</c:v>
                </c:pt>
                <c:pt idx="76">
                  <c:v>1215.0</c:v>
                </c:pt>
                <c:pt idx="77">
                  <c:v>1416.0</c:v>
                </c:pt>
                <c:pt idx="78">
                  <c:v>1511.0</c:v>
                </c:pt>
                <c:pt idx="79">
                  <c:v>1634.0</c:v>
                </c:pt>
                <c:pt idx="80">
                  <c:v>1732.0</c:v>
                </c:pt>
                <c:pt idx="81">
                  <c:v>1856.0</c:v>
                </c:pt>
                <c:pt idx="82">
                  <c:v>2001.0</c:v>
                </c:pt>
                <c:pt idx="83">
                  <c:v>2031.0</c:v>
                </c:pt>
                <c:pt idx="84">
                  <c:v>2398.0</c:v>
                </c:pt>
                <c:pt idx="85">
                  <c:v>2477.0</c:v>
                </c:pt>
                <c:pt idx="86">
                  <c:v>2336.0</c:v>
                </c:pt>
                <c:pt idx="87">
                  <c:v>2596.0</c:v>
                </c:pt>
                <c:pt idx="88">
                  <c:v>2598.0</c:v>
                </c:pt>
                <c:pt idx="89">
                  <c:v>2878.0</c:v>
                </c:pt>
                <c:pt idx="90">
                  <c:v>3129.0</c:v>
                </c:pt>
                <c:pt idx="91">
                  <c:v>3122.0</c:v>
                </c:pt>
                <c:pt idx="92">
                  <c:v>3221.0</c:v>
                </c:pt>
                <c:pt idx="93">
                  <c:v>3143.0</c:v>
                </c:pt>
                <c:pt idx="94">
                  <c:v>3395.0</c:v>
                </c:pt>
                <c:pt idx="95">
                  <c:v>3598.0</c:v>
                </c:pt>
                <c:pt idx="96">
                  <c:v>4161.0</c:v>
                </c:pt>
                <c:pt idx="97">
                  <c:v>4325.0</c:v>
                </c:pt>
                <c:pt idx="98">
                  <c:v>4744.0</c:v>
                </c:pt>
                <c:pt idx="99">
                  <c:v>4563.0</c:v>
                </c:pt>
                <c:pt idx="100">
                  <c:v>5020.0</c:v>
                </c:pt>
                <c:pt idx="101">
                  <c:v>5571.0</c:v>
                </c:pt>
                <c:pt idx="102">
                  <c:v>6104.0</c:v>
                </c:pt>
                <c:pt idx="103">
                  <c:v>6240.0</c:v>
                </c:pt>
                <c:pt idx="104">
                  <c:v>6558.0</c:v>
                </c:pt>
                <c:pt idx="105">
                  <c:v>7016.0</c:v>
                </c:pt>
                <c:pt idx="106">
                  <c:v>7467.0</c:v>
                </c:pt>
                <c:pt idx="107">
                  <c:v>7695.0</c:v>
                </c:pt>
                <c:pt idx="108">
                  <c:v>8489.0</c:v>
                </c:pt>
                <c:pt idx="109">
                  <c:v>9107.0</c:v>
                </c:pt>
                <c:pt idx="110">
                  <c:v>9876.0</c:v>
                </c:pt>
                <c:pt idx="111">
                  <c:v>10438.0</c:v>
                </c:pt>
                <c:pt idx="112">
                  <c:v>11062.0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Sheet1!$A$2:$A$114</c:f>
              <c:numCache>
                <c:formatCode>General</c:formatCode>
                <c:ptCount val="113"/>
                <c:pt idx="0">
                  <c:v>1900.0</c:v>
                </c:pt>
                <c:pt idx="1">
                  <c:v>1902.0</c:v>
                </c:pt>
                <c:pt idx="2">
                  <c:v>1903.0</c:v>
                </c:pt>
                <c:pt idx="3">
                  <c:v>1904.0</c:v>
                </c:pt>
                <c:pt idx="4">
                  <c:v>1905.0</c:v>
                </c:pt>
                <c:pt idx="5">
                  <c:v>1907.0</c:v>
                </c:pt>
                <c:pt idx="6">
                  <c:v>1908.0</c:v>
                </c:pt>
                <c:pt idx="7">
                  <c:v>1909.0</c:v>
                </c:pt>
                <c:pt idx="8">
                  <c:v>1911.0</c:v>
                </c:pt>
                <c:pt idx="9">
                  <c:v>1912.0</c:v>
                </c:pt>
                <c:pt idx="10">
                  <c:v>1913.0</c:v>
                </c:pt>
                <c:pt idx="11">
                  <c:v>1914.0</c:v>
                </c:pt>
                <c:pt idx="12">
                  <c:v>1915.0</c:v>
                </c:pt>
                <c:pt idx="13">
                  <c:v>1916.0</c:v>
                </c:pt>
                <c:pt idx="14">
                  <c:v>1917.0</c:v>
                </c:pt>
                <c:pt idx="15">
                  <c:v>1918.0</c:v>
                </c:pt>
                <c:pt idx="16">
                  <c:v>1919.0</c:v>
                </c:pt>
                <c:pt idx="17">
                  <c:v>1920.0</c:v>
                </c:pt>
                <c:pt idx="18">
                  <c:v>1921.0</c:v>
                </c:pt>
                <c:pt idx="19">
                  <c:v>1922.0</c:v>
                </c:pt>
                <c:pt idx="20">
                  <c:v>1923.0</c:v>
                </c:pt>
                <c:pt idx="21">
                  <c:v>1924.0</c:v>
                </c:pt>
                <c:pt idx="22">
                  <c:v>1925.0</c:v>
                </c:pt>
                <c:pt idx="23">
                  <c:v>1926.0</c:v>
                </c:pt>
                <c:pt idx="24">
                  <c:v>1927.0</c:v>
                </c:pt>
                <c:pt idx="25">
                  <c:v>1928.0</c:v>
                </c:pt>
                <c:pt idx="26">
                  <c:v>1929.0</c:v>
                </c:pt>
                <c:pt idx="27">
                  <c:v>1930.0</c:v>
                </c:pt>
                <c:pt idx="28">
                  <c:v>1931.0</c:v>
                </c:pt>
                <c:pt idx="29">
                  <c:v>1932.0</c:v>
                </c:pt>
                <c:pt idx="30">
                  <c:v>1933.0</c:v>
                </c:pt>
                <c:pt idx="31">
                  <c:v>1934.0</c:v>
                </c:pt>
                <c:pt idx="32">
                  <c:v>1935.0</c:v>
                </c:pt>
                <c:pt idx="33">
                  <c:v>1936.0</c:v>
                </c:pt>
                <c:pt idx="34">
                  <c:v>1937.0</c:v>
                </c:pt>
                <c:pt idx="35">
                  <c:v>1938.0</c:v>
                </c:pt>
                <c:pt idx="36">
                  <c:v>1939.0</c:v>
                </c:pt>
                <c:pt idx="37">
                  <c:v>1940.0</c:v>
                </c:pt>
                <c:pt idx="38">
                  <c:v>1941.0</c:v>
                </c:pt>
                <c:pt idx="39">
                  <c:v>1943.0</c:v>
                </c:pt>
                <c:pt idx="40">
                  <c:v>1944.0</c:v>
                </c:pt>
                <c:pt idx="41">
                  <c:v>1945.0</c:v>
                </c:pt>
                <c:pt idx="42">
                  <c:v>1946.0</c:v>
                </c:pt>
                <c:pt idx="43">
                  <c:v>1947.0</c:v>
                </c:pt>
                <c:pt idx="44">
                  <c:v>1948.0</c:v>
                </c:pt>
                <c:pt idx="45">
                  <c:v>1949.0</c:v>
                </c:pt>
                <c:pt idx="46">
                  <c:v>1950.0</c:v>
                </c:pt>
                <c:pt idx="47">
                  <c:v>1951.0</c:v>
                </c:pt>
                <c:pt idx="48">
                  <c:v>1952.0</c:v>
                </c:pt>
                <c:pt idx="49">
                  <c:v>1953.0</c:v>
                </c:pt>
                <c:pt idx="50">
                  <c:v>1954.0</c:v>
                </c:pt>
                <c:pt idx="51">
                  <c:v>1955.0</c:v>
                </c:pt>
                <c:pt idx="52">
                  <c:v>1956.0</c:v>
                </c:pt>
                <c:pt idx="53">
                  <c:v>1957.0</c:v>
                </c:pt>
                <c:pt idx="54">
                  <c:v>1958.0</c:v>
                </c:pt>
                <c:pt idx="55">
                  <c:v>1959.0</c:v>
                </c:pt>
                <c:pt idx="56">
                  <c:v>1960.0</c:v>
                </c:pt>
                <c:pt idx="57">
                  <c:v>1961.0</c:v>
                </c:pt>
                <c:pt idx="58">
                  <c:v>1962.0</c:v>
                </c:pt>
                <c:pt idx="59">
                  <c:v>1963.0</c:v>
                </c:pt>
                <c:pt idx="60">
                  <c:v>1964.0</c:v>
                </c:pt>
                <c:pt idx="61">
                  <c:v>1965.0</c:v>
                </c:pt>
                <c:pt idx="62">
                  <c:v>1966.0</c:v>
                </c:pt>
                <c:pt idx="63">
                  <c:v>1967.0</c:v>
                </c:pt>
                <c:pt idx="64">
                  <c:v>1968.0</c:v>
                </c:pt>
                <c:pt idx="65">
                  <c:v>1969.0</c:v>
                </c:pt>
                <c:pt idx="66">
                  <c:v>1970.0</c:v>
                </c:pt>
                <c:pt idx="67">
                  <c:v>1971.0</c:v>
                </c:pt>
                <c:pt idx="68">
                  <c:v>1972.0</c:v>
                </c:pt>
                <c:pt idx="69">
                  <c:v>1973.0</c:v>
                </c:pt>
                <c:pt idx="70">
                  <c:v>1974.0</c:v>
                </c:pt>
                <c:pt idx="71">
                  <c:v>1975.0</c:v>
                </c:pt>
                <c:pt idx="72">
                  <c:v>1976.0</c:v>
                </c:pt>
                <c:pt idx="73">
                  <c:v>1977.0</c:v>
                </c:pt>
                <c:pt idx="74">
                  <c:v>1978.0</c:v>
                </c:pt>
                <c:pt idx="75">
                  <c:v>1979.0</c:v>
                </c:pt>
                <c:pt idx="76">
                  <c:v>1980.0</c:v>
                </c:pt>
                <c:pt idx="77">
                  <c:v>1981.0</c:v>
                </c:pt>
                <c:pt idx="78">
                  <c:v>1982.0</c:v>
                </c:pt>
                <c:pt idx="79">
                  <c:v>1983.0</c:v>
                </c:pt>
                <c:pt idx="80">
                  <c:v>1984.0</c:v>
                </c:pt>
                <c:pt idx="81">
                  <c:v>1985.0</c:v>
                </c:pt>
                <c:pt idx="82">
                  <c:v>1986.0</c:v>
                </c:pt>
                <c:pt idx="83">
                  <c:v>1987.0</c:v>
                </c:pt>
                <c:pt idx="84">
                  <c:v>1988.0</c:v>
                </c:pt>
                <c:pt idx="85">
                  <c:v>1989.0</c:v>
                </c:pt>
                <c:pt idx="86">
                  <c:v>1990.0</c:v>
                </c:pt>
                <c:pt idx="87">
                  <c:v>1991.0</c:v>
                </c:pt>
                <c:pt idx="88">
                  <c:v>1992.0</c:v>
                </c:pt>
                <c:pt idx="89">
                  <c:v>1993.0</c:v>
                </c:pt>
                <c:pt idx="90">
                  <c:v>1994.0</c:v>
                </c:pt>
                <c:pt idx="91">
                  <c:v>1995.0</c:v>
                </c:pt>
                <c:pt idx="92">
                  <c:v>1996.0</c:v>
                </c:pt>
                <c:pt idx="93">
                  <c:v>1997.0</c:v>
                </c:pt>
                <c:pt idx="94">
                  <c:v>1998.0</c:v>
                </c:pt>
                <c:pt idx="95">
                  <c:v>1999.0</c:v>
                </c:pt>
                <c:pt idx="96">
                  <c:v>2000.0</c:v>
                </c:pt>
                <c:pt idx="97">
                  <c:v>2001.0</c:v>
                </c:pt>
                <c:pt idx="98">
                  <c:v>2002.0</c:v>
                </c:pt>
                <c:pt idx="99">
                  <c:v>2003.0</c:v>
                </c:pt>
                <c:pt idx="100">
                  <c:v>2004.0</c:v>
                </c:pt>
                <c:pt idx="101">
                  <c:v>2005.0</c:v>
                </c:pt>
                <c:pt idx="102">
                  <c:v>2006.0</c:v>
                </c:pt>
                <c:pt idx="103">
                  <c:v>2007.0</c:v>
                </c:pt>
                <c:pt idx="104">
                  <c:v>2008.0</c:v>
                </c:pt>
                <c:pt idx="105">
                  <c:v>2009.0</c:v>
                </c:pt>
                <c:pt idx="106">
                  <c:v>2010.0</c:v>
                </c:pt>
                <c:pt idx="107">
                  <c:v>2011.0</c:v>
                </c:pt>
                <c:pt idx="108">
                  <c:v>2012.0</c:v>
                </c:pt>
                <c:pt idx="109">
                  <c:v>2013.0</c:v>
                </c:pt>
                <c:pt idx="110">
                  <c:v>2014.0</c:v>
                </c:pt>
                <c:pt idx="111">
                  <c:v>2015.0</c:v>
                </c:pt>
                <c:pt idx="112">
                  <c:v>2016.0</c:v>
                </c:pt>
              </c:numCache>
            </c:numRef>
          </c:cat>
          <c:val>
            <c:numRef>
              <c:f>Sheet1!$C$2:$C$114</c:f>
              <c:numCache>
                <c:formatCode>General</c:formatCode>
                <c:ptCount val="113"/>
                <c:pt idx="105">
                  <c:v>1.0</c:v>
                </c:pt>
                <c:pt idx="106">
                  <c:v>1.0</c:v>
                </c:pt>
                <c:pt idx="107">
                  <c:v>0.0</c:v>
                </c:pt>
                <c:pt idx="108">
                  <c:v>1.0</c:v>
                </c:pt>
                <c:pt idx="109">
                  <c:v>1.0</c:v>
                </c:pt>
                <c:pt idx="110">
                  <c:v>1.0</c:v>
                </c:pt>
                <c:pt idx="111">
                  <c:v>1.0</c:v>
                </c:pt>
                <c:pt idx="112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772296"/>
        <c:axId val="2140775272"/>
      </c:lineChart>
      <c:catAx>
        <c:axId val="2140772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0775272"/>
        <c:crosses val="autoZero"/>
        <c:auto val="1"/>
        <c:lblAlgn val="ctr"/>
        <c:lblOffset val="100"/>
        <c:tickLblSkip val="10"/>
        <c:noMultiLvlLbl val="0"/>
      </c:catAx>
      <c:valAx>
        <c:axId val="2140775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0772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Death</c:v>
                </c:pt>
              </c:strCache>
            </c:strRef>
          </c:tx>
          <c:spPr>
            <a:solidFill>
              <a:srgbClr val="890002"/>
            </a:solidFill>
            <a:scene3d>
              <a:camera prst="orthographicFront"/>
              <a:lightRig rig="glow" dir="tl">
                <a:rot lat="0" lon="0" rev="1800000"/>
              </a:lightRig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cat>
            <c:strRef>
              <c:f>Sheet1!$A$2:$A$3</c:f>
              <c:strCache>
                <c:ptCount val="2"/>
                <c:pt idx="0">
                  <c:v>Treatment</c:v>
                </c:pt>
                <c:pt idx="1">
                  <c:v>No treatment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rgbClr val="000071"/>
            </a:solidFill>
            <a:scene3d>
              <a:camera prst="orthographicFront"/>
              <a:lightRig rig="glow" dir="tl">
                <a:rot lat="0" lon="0" rev="1800000"/>
              </a:lightRig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Treatment</c:v>
                </c:pt>
                <c:pt idx="1">
                  <c:v>No treatment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0.23</c:v>
                </c:pt>
                <c:pt idx="1">
                  <c:v>0.15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Recovery</c:v>
                </c:pt>
              </c:strCache>
            </c:strRef>
          </c:tx>
          <c:spPr>
            <a:solidFill>
              <a:srgbClr val="BE5900"/>
            </a:solidFill>
            <a:scene3d>
              <a:camera prst="orthographicFront"/>
              <a:lightRig rig="glow" dir="tl">
                <a:rot lat="0" lon="0" rev="1800000"/>
              </a:lightRig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Treatment</c:v>
                </c:pt>
                <c:pt idx="1">
                  <c:v>No treatment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0.45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serLines/>
        <c:axId val="2140583336"/>
        <c:axId val="2140586424"/>
      </c:barChart>
      <c:catAx>
        <c:axId val="21405833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140586424"/>
        <c:crosses val="autoZero"/>
        <c:auto val="1"/>
        <c:lblAlgn val="ctr"/>
        <c:lblOffset val="100"/>
        <c:noMultiLvlLbl val="0"/>
      </c:catAx>
      <c:valAx>
        <c:axId val="214058642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140583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Billion dollars/year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9493274278215"/>
          <c:y val="0.0979548780115252"/>
          <c:w val="0.846799657855268"/>
          <c:h val="0.736770943801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A20003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2000" b="1">
                        <a:latin typeface="Times New Roman"/>
                        <a:cs typeface="Times New Roman"/>
                      </a:defRPr>
                    </a:pPr>
                    <a:r>
                      <a:rPr lang="en-US" sz="2000" b="1" smtClean="0">
                        <a:latin typeface="Times New Roman"/>
                        <a:cs typeface="Times New Roman"/>
                      </a:rPr>
                      <a:t>$0.695</a:t>
                    </a:r>
                    <a:endParaRPr lang="en-US">
                      <a:latin typeface="Times New Roman"/>
                      <a:cs typeface="Times New Roman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 sz="2000" b="1">
                        <a:latin typeface="Times New Roman"/>
                        <a:cs typeface="Times New Roman"/>
                      </a:defRPr>
                    </a:pPr>
                    <a:r>
                      <a:rPr lang="en-US" sz="2000" b="1" smtClean="0">
                        <a:latin typeface="Times New Roman"/>
                        <a:cs typeface="Times New Roman"/>
                      </a:rPr>
                      <a:t>$1.75</a:t>
                    </a:r>
                    <a:endParaRPr lang="en-US">
                      <a:latin typeface="Times New Roman"/>
                      <a:cs typeface="Times New Roman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2000" b="1">
                        <a:latin typeface="Times New Roman"/>
                        <a:cs typeface="Times New Roman"/>
                      </a:defRPr>
                    </a:pPr>
                    <a:r>
                      <a:rPr lang="en-US" sz="2000" b="1" smtClean="0">
                        <a:latin typeface="Times New Roman"/>
                        <a:cs typeface="Times New Roman"/>
                      </a:rPr>
                      <a:t>$34</a:t>
                    </a:r>
                    <a:endParaRPr lang="en-US">
                      <a:latin typeface="Times New Roman"/>
                      <a:cs typeface="Times New Roman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2000" b="1">
                        <a:latin typeface="Times New Roman"/>
                        <a:cs typeface="Times New Roman"/>
                      </a:defRPr>
                    </a:pPr>
                    <a:r>
                      <a:rPr lang="en-US" sz="2000" b="1" smtClean="0">
                        <a:latin typeface="Times New Roman"/>
                        <a:cs typeface="Times New Roman"/>
                      </a:rPr>
                      <a:t>$90</a:t>
                    </a:r>
                    <a:endParaRPr lang="en-US">
                      <a:latin typeface="Times New Roman"/>
                      <a:cs typeface="Times New Roman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Glioblastoma</c:v>
                </c:pt>
                <c:pt idx="1">
                  <c:v>SAH</c:v>
                </c:pt>
                <c:pt idx="2">
                  <c:v>Ischemic Stroke</c:v>
                </c:pt>
                <c:pt idx="3">
                  <c:v>Spine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0.695</c:v>
                </c:pt>
                <c:pt idx="1">
                  <c:v>1.75</c:v>
                </c:pt>
                <c:pt idx="2">
                  <c:v>34.0</c:v>
                </c:pt>
                <c:pt idx="3">
                  <c:v>90.0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9700088"/>
        <c:axId val="2139703032"/>
      </c:barChart>
      <c:catAx>
        <c:axId val="2139700088"/>
        <c:scaling>
          <c:orientation val="minMax"/>
        </c:scaling>
        <c:delete val="0"/>
        <c:axPos val="b"/>
        <c:majorTickMark val="out"/>
        <c:minorTickMark val="none"/>
        <c:tickLblPos val="nextTo"/>
        <c:crossAx val="2139703032"/>
        <c:crosses val="autoZero"/>
        <c:auto val="1"/>
        <c:lblAlgn val="ctr"/>
        <c:lblOffset val="100"/>
        <c:noMultiLvlLbl val="0"/>
      </c:catAx>
      <c:valAx>
        <c:axId val="2139703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9700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pPr>
              <a:solidFill>
                <a:srgbClr val="CCB400"/>
              </a:solidFill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Germany</c:v>
                </c:pt>
                <c:pt idx="2">
                  <c:v>UK</c:v>
                </c:pt>
                <c:pt idx="3">
                  <c:v>Netherlands</c:v>
                </c:pt>
                <c:pt idx="4">
                  <c:v>Australia</c:v>
                </c:pt>
                <c:pt idx="5">
                  <c:v>Sgapore</c:v>
                </c:pt>
              </c:strCache>
            </c:strRef>
          </c:cat>
          <c:val>
            <c:numRef>
              <c:f>Sheet1!$B$2:$B$7</c:f>
              <c:numCache>
                <c:formatCode>"$"#,##0;[Red]\-"$"#,##0</c:formatCode>
                <c:ptCount val="6"/>
                <c:pt idx="0">
                  <c:v>41905.0</c:v>
                </c:pt>
                <c:pt idx="1">
                  <c:v>40981.0</c:v>
                </c:pt>
                <c:pt idx="2">
                  <c:v>35786.0</c:v>
                </c:pt>
                <c:pt idx="3">
                  <c:v>30992.0</c:v>
                </c:pt>
                <c:pt idx="4">
                  <c:v>25880.0</c:v>
                </c:pt>
                <c:pt idx="5">
                  <c:v>17834.0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9754648"/>
        <c:axId val="2129733528"/>
      </c:barChart>
      <c:catAx>
        <c:axId val="2129754648"/>
        <c:scaling>
          <c:orientation val="minMax"/>
        </c:scaling>
        <c:delete val="0"/>
        <c:axPos val="b"/>
        <c:majorTickMark val="out"/>
        <c:minorTickMark val="none"/>
        <c:tickLblPos val="nextTo"/>
        <c:crossAx val="2129733528"/>
        <c:crosses val="autoZero"/>
        <c:auto val="1"/>
        <c:lblAlgn val="ctr"/>
        <c:lblOffset val="100"/>
        <c:noMultiLvlLbl val="0"/>
      </c:catAx>
      <c:valAx>
        <c:axId val="2129733528"/>
        <c:scaling>
          <c:orientation val="minMax"/>
        </c:scaling>
        <c:delete val="0"/>
        <c:axPos val="l"/>
        <c:majorGridlines/>
        <c:numFmt formatCode="&quot;$&quot;#,##0;[Red]\-&quot;$&quot;#,##0" sourceLinked="1"/>
        <c:majorTickMark val="out"/>
        <c:minorTickMark val="none"/>
        <c:tickLblPos val="nextTo"/>
        <c:crossAx val="2129754648"/>
        <c:crosses val="autoZero"/>
        <c:crossBetween val="between"/>
        <c:majorUnit val="10000.0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Sheet12!$C$125</c:f>
              <c:strCache>
                <c:ptCount val="1"/>
                <c:pt idx="0">
                  <c:v>Fusion</c:v>
                </c:pt>
              </c:strCache>
            </c:strRef>
          </c:tx>
          <c:invertIfNegative val="0"/>
          <c:cat>
            <c:numRef>
              <c:f>Sheet12!$D$124:$E$124</c:f>
              <c:numCache>
                <c:formatCode>0</c:formatCode>
                <c:ptCount val="2"/>
                <c:pt idx="0">
                  <c:v>2010.0</c:v>
                </c:pt>
                <c:pt idx="1">
                  <c:v>2002.0</c:v>
                </c:pt>
              </c:numCache>
            </c:numRef>
          </c:cat>
          <c:val>
            <c:numRef>
              <c:f>Sheet12!$D$125:$E$125</c:f>
              <c:numCache>
                <c:formatCode>#,##0</c:formatCode>
                <c:ptCount val="2"/>
                <c:pt idx="0">
                  <c:v>4.0511835069E10</c:v>
                </c:pt>
                <c:pt idx="1">
                  <c:v>1.041661878E10</c:v>
                </c:pt>
              </c:numCache>
            </c:numRef>
          </c:val>
        </c:ser>
        <c:ser>
          <c:idx val="1"/>
          <c:order val="1"/>
          <c:tx>
            <c:strRef>
              <c:f>Sheet12!$C$126</c:f>
              <c:strCache>
                <c:ptCount val="1"/>
                <c:pt idx="0">
                  <c:v>Refusion</c:v>
                </c:pt>
              </c:strCache>
            </c:strRef>
          </c:tx>
          <c:invertIfNegative val="0"/>
          <c:cat>
            <c:numRef>
              <c:f>Sheet12!$D$124:$E$124</c:f>
              <c:numCache>
                <c:formatCode>0</c:formatCode>
                <c:ptCount val="2"/>
                <c:pt idx="0">
                  <c:v>2010.0</c:v>
                </c:pt>
                <c:pt idx="1">
                  <c:v>2002.0</c:v>
                </c:pt>
              </c:numCache>
            </c:numRef>
          </c:cat>
          <c:val>
            <c:numRef>
              <c:f>Sheet12!$D$126:$E$126</c:f>
              <c:numCache>
                <c:formatCode>#,##0</c:formatCode>
                <c:ptCount val="2"/>
                <c:pt idx="0">
                  <c:v>2.430222319E9</c:v>
                </c:pt>
                <c:pt idx="1">
                  <c:v>6.21205048E8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39557336"/>
        <c:axId val="2139560392"/>
      </c:barChart>
      <c:catAx>
        <c:axId val="213955733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2139560392"/>
        <c:crosses val="autoZero"/>
        <c:auto val="1"/>
        <c:lblAlgn val="ctr"/>
        <c:lblOffset val="100"/>
        <c:noMultiLvlLbl val="0"/>
      </c:catAx>
      <c:valAx>
        <c:axId val="213956039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213955733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rgbClr val="7E0005"/>
              </a:solidFill>
              <a:ln>
                <a:solidFill>
                  <a:srgbClr val="000000"/>
                </a:solidFill>
              </a:ln>
            </c:spPr>
          </c:dPt>
          <c:dPt>
            <c:idx val="1"/>
            <c:bubble3D val="0"/>
            <c:spPr>
              <a:solidFill>
                <a:srgbClr val="FFCF09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bubble3D val="0"/>
            <c:spPr>
              <a:solidFill>
                <a:srgbClr val="0C5D02"/>
              </a:solidFill>
              <a:ln>
                <a:solidFill>
                  <a:srgbClr val="000000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rgbClr val="000000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50000"/>
                </a:schemeClr>
              </a:solidFill>
              <a:ln>
                <a:solidFill>
                  <a:srgbClr val="000000"/>
                </a:solidFill>
              </a:ln>
            </c:spPr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</c:spPr>
          </c:dPt>
          <c:dPt>
            <c:idx val="6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rgbClr val="000000"/>
                </a:solidFill>
              </a:ln>
            </c:spPr>
          </c:dPt>
          <c:cat>
            <c:strRef>
              <c:f>Sheet1!$A$2:$A$8</c:f>
              <c:strCache>
                <c:ptCount val="7"/>
                <c:pt idx="0">
                  <c:v>TBI</c:v>
                </c:pt>
                <c:pt idx="1">
                  <c:v>Stroke</c:v>
                </c:pt>
                <c:pt idx="2">
                  <c:v>Discectomy</c:v>
                </c:pt>
                <c:pt idx="3">
                  <c:v>Fusion</c:v>
                </c:pt>
                <c:pt idx="4">
                  <c:v>Infectious</c:v>
                </c:pt>
                <c:pt idx="5">
                  <c:v>Tumor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850.0</c:v>
                </c:pt>
                <c:pt idx="1">
                  <c:v>73.0</c:v>
                </c:pt>
                <c:pt idx="2">
                  <c:v>1125.0</c:v>
                </c:pt>
                <c:pt idx="3">
                  <c:v>52.0</c:v>
                </c:pt>
                <c:pt idx="4">
                  <c:v>41.0</c:v>
                </c:pt>
                <c:pt idx="5">
                  <c:v>610.0</c:v>
                </c:pt>
                <c:pt idx="6">
                  <c:v>350.0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8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literature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1874</c:v>
                </c:pt>
                <c:pt idx="1">
                  <c:v>1881-1890</c:v>
                </c:pt>
                <c:pt idx="2">
                  <c:v>1891-1900</c:v>
                </c:pt>
                <c:pt idx="3">
                  <c:v>1901-1910</c:v>
                </c:pt>
                <c:pt idx="4">
                  <c:v>1911-1920</c:v>
                </c:pt>
                <c:pt idx="5">
                  <c:v>1921-1930</c:v>
                </c:pt>
                <c:pt idx="6">
                  <c:v>1931-1940</c:v>
                </c:pt>
                <c:pt idx="7">
                  <c:v>1941-1950</c:v>
                </c:pt>
                <c:pt idx="8">
                  <c:v>1951-1960</c:v>
                </c:pt>
                <c:pt idx="9">
                  <c:v>1961-1970</c:v>
                </c:pt>
                <c:pt idx="10">
                  <c:v>1971-1980</c:v>
                </c:pt>
                <c:pt idx="11">
                  <c:v>1981-1990</c:v>
                </c:pt>
                <c:pt idx="12">
                  <c:v>1991-2000</c:v>
                </c:pt>
                <c:pt idx="13">
                  <c:v>2001-2010</c:v>
                </c:pt>
                <c:pt idx="14">
                  <c:v>2011-2017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1.0</c:v>
                </c:pt>
                <c:pt idx="1">
                  <c:v>3.0</c:v>
                </c:pt>
                <c:pt idx="2">
                  <c:v>1.0</c:v>
                </c:pt>
                <c:pt idx="3">
                  <c:v>0.0</c:v>
                </c:pt>
                <c:pt idx="4">
                  <c:v>2.0</c:v>
                </c:pt>
                <c:pt idx="5">
                  <c:v>10.0</c:v>
                </c:pt>
                <c:pt idx="6">
                  <c:v>6.0</c:v>
                </c:pt>
                <c:pt idx="7">
                  <c:v>49.0</c:v>
                </c:pt>
                <c:pt idx="8">
                  <c:v>294.0</c:v>
                </c:pt>
                <c:pt idx="9">
                  <c:v>308.0</c:v>
                </c:pt>
                <c:pt idx="10">
                  <c:v>687.0</c:v>
                </c:pt>
                <c:pt idx="11">
                  <c:v>1884.0</c:v>
                </c:pt>
                <c:pt idx="12">
                  <c:v>3876.0</c:v>
                </c:pt>
                <c:pt idx="13">
                  <c:v>7926.0</c:v>
                </c:pt>
                <c:pt idx="14">
                  <c:v>13530.0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351128"/>
        <c:axId val="2139354168"/>
      </c:lineChart>
      <c:catAx>
        <c:axId val="2139351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9354168"/>
        <c:crosses val="autoZero"/>
        <c:auto val="1"/>
        <c:lblAlgn val="ctr"/>
        <c:lblOffset val="100"/>
        <c:noMultiLvlLbl val="0"/>
      </c:catAx>
      <c:valAx>
        <c:axId val="2139354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/>
                <a:cs typeface="Times New Roman"/>
              </a:defRPr>
            </a:pPr>
            <a:endParaRPr lang="en-US"/>
          </a:p>
        </c:txPr>
        <c:crossAx val="2139351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38100" cmpd="sng">
              <a:noFill/>
            </a:ln>
          </c:spPr>
          <c:cat>
            <c:strRef>
              <c:f>Sheet1!$A$2:$A$16</c:f>
              <c:strCache>
                <c:ptCount val="15"/>
                <c:pt idx="0">
                  <c:v>1874</c:v>
                </c:pt>
                <c:pt idx="1">
                  <c:v>1881-1890</c:v>
                </c:pt>
                <c:pt idx="2">
                  <c:v>1891-1900</c:v>
                </c:pt>
                <c:pt idx="3">
                  <c:v>1901-1910</c:v>
                </c:pt>
                <c:pt idx="4">
                  <c:v>1911-1920</c:v>
                </c:pt>
                <c:pt idx="5">
                  <c:v>1921-1930</c:v>
                </c:pt>
                <c:pt idx="6">
                  <c:v>1931-1940</c:v>
                </c:pt>
                <c:pt idx="7">
                  <c:v>1941-1950</c:v>
                </c:pt>
                <c:pt idx="8">
                  <c:v>1951-1960</c:v>
                </c:pt>
                <c:pt idx="9">
                  <c:v>1961-1970</c:v>
                </c:pt>
                <c:pt idx="10">
                  <c:v>1971-1980</c:v>
                </c:pt>
                <c:pt idx="11">
                  <c:v>1981-1990</c:v>
                </c:pt>
                <c:pt idx="12">
                  <c:v>1991-2000</c:v>
                </c:pt>
                <c:pt idx="13">
                  <c:v>2001-2010</c:v>
                </c:pt>
                <c:pt idx="14">
                  <c:v>2011-2017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1.0</c:v>
                </c:pt>
                <c:pt idx="1">
                  <c:v>3.0</c:v>
                </c:pt>
                <c:pt idx="2">
                  <c:v>1.0</c:v>
                </c:pt>
                <c:pt idx="3">
                  <c:v>0.0</c:v>
                </c:pt>
                <c:pt idx="4">
                  <c:v>2.0</c:v>
                </c:pt>
                <c:pt idx="5">
                  <c:v>9.0</c:v>
                </c:pt>
                <c:pt idx="6">
                  <c:v>2.0</c:v>
                </c:pt>
                <c:pt idx="7">
                  <c:v>17.0</c:v>
                </c:pt>
                <c:pt idx="8">
                  <c:v>72.0</c:v>
                </c:pt>
                <c:pt idx="9">
                  <c:v>94.0</c:v>
                </c:pt>
                <c:pt idx="10">
                  <c:v>240.0</c:v>
                </c:pt>
                <c:pt idx="11">
                  <c:v>675.0</c:v>
                </c:pt>
                <c:pt idx="12">
                  <c:v>1209.0</c:v>
                </c:pt>
                <c:pt idx="13">
                  <c:v>3337.0</c:v>
                </c:pt>
                <c:pt idx="14">
                  <c:v>5702.0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Basic science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57150" cmpd="sng">
              <a:noFill/>
            </a:ln>
          </c:spPr>
          <c:cat>
            <c:strRef>
              <c:f>Sheet1!$A$2:$A$16</c:f>
              <c:strCache>
                <c:ptCount val="15"/>
                <c:pt idx="0">
                  <c:v>1874</c:v>
                </c:pt>
                <c:pt idx="1">
                  <c:v>1881-1890</c:v>
                </c:pt>
                <c:pt idx="2">
                  <c:v>1891-1900</c:v>
                </c:pt>
                <c:pt idx="3">
                  <c:v>1901-1910</c:v>
                </c:pt>
                <c:pt idx="4">
                  <c:v>1911-1920</c:v>
                </c:pt>
                <c:pt idx="5">
                  <c:v>1921-1930</c:v>
                </c:pt>
                <c:pt idx="6">
                  <c:v>1931-1940</c:v>
                </c:pt>
                <c:pt idx="7">
                  <c:v>1941-1950</c:v>
                </c:pt>
                <c:pt idx="8">
                  <c:v>1951-1960</c:v>
                </c:pt>
                <c:pt idx="9">
                  <c:v>1961-1970</c:v>
                </c:pt>
                <c:pt idx="10">
                  <c:v>1971-1980</c:v>
                </c:pt>
                <c:pt idx="11">
                  <c:v>1981-1990</c:v>
                </c:pt>
                <c:pt idx="12">
                  <c:v>1991-2000</c:v>
                </c:pt>
                <c:pt idx="13">
                  <c:v>2001-2010</c:v>
                </c:pt>
                <c:pt idx="14">
                  <c:v>2011-2017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1.0</c:v>
                </c:pt>
                <c:pt idx="6">
                  <c:v>4.0</c:v>
                </c:pt>
                <c:pt idx="7">
                  <c:v>32.0</c:v>
                </c:pt>
                <c:pt idx="8">
                  <c:v>222.0</c:v>
                </c:pt>
                <c:pt idx="9">
                  <c:v>214.0</c:v>
                </c:pt>
                <c:pt idx="10">
                  <c:v>447.0</c:v>
                </c:pt>
                <c:pt idx="11">
                  <c:v>1209.0</c:v>
                </c:pt>
                <c:pt idx="12">
                  <c:v>2667.0</c:v>
                </c:pt>
                <c:pt idx="13">
                  <c:v>4589.0</c:v>
                </c:pt>
                <c:pt idx="14">
                  <c:v>7828.0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0396328"/>
        <c:axId val="2140399336"/>
      </c:areaChart>
      <c:catAx>
        <c:axId val="2140396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40399336"/>
        <c:crosses val="autoZero"/>
        <c:auto val="1"/>
        <c:lblAlgn val="ctr"/>
        <c:lblOffset val="100"/>
        <c:noMultiLvlLbl val="0"/>
      </c:catAx>
      <c:valAx>
        <c:axId val="2140399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/>
                <a:cs typeface="Times New Roman"/>
              </a:defRPr>
            </a:pPr>
            <a:endParaRPr lang="en-US"/>
          </a:p>
        </c:txPr>
        <c:crossAx val="21403963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literature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1874</c:v>
                </c:pt>
                <c:pt idx="1">
                  <c:v>1881-1890</c:v>
                </c:pt>
                <c:pt idx="2">
                  <c:v>1891-1900</c:v>
                </c:pt>
                <c:pt idx="3">
                  <c:v>1901-1910</c:v>
                </c:pt>
                <c:pt idx="4">
                  <c:v>1911-1920</c:v>
                </c:pt>
                <c:pt idx="5">
                  <c:v>1921-1930</c:v>
                </c:pt>
                <c:pt idx="6">
                  <c:v>1931-1940</c:v>
                </c:pt>
                <c:pt idx="7">
                  <c:v>1941-1950</c:v>
                </c:pt>
                <c:pt idx="8">
                  <c:v>1951-1960</c:v>
                </c:pt>
                <c:pt idx="9">
                  <c:v>1961-1970</c:v>
                </c:pt>
                <c:pt idx="10">
                  <c:v>1971-1980</c:v>
                </c:pt>
                <c:pt idx="11">
                  <c:v>1981-1990</c:v>
                </c:pt>
                <c:pt idx="12">
                  <c:v>1991-2000</c:v>
                </c:pt>
                <c:pt idx="13">
                  <c:v>2001-2010</c:v>
                </c:pt>
                <c:pt idx="14">
                  <c:v>2011-2017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1.0</c:v>
                </c:pt>
                <c:pt idx="1">
                  <c:v>3.0</c:v>
                </c:pt>
                <c:pt idx="2">
                  <c:v>1.0</c:v>
                </c:pt>
                <c:pt idx="3">
                  <c:v>0.0</c:v>
                </c:pt>
                <c:pt idx="4">
                  <c:v>2.0</c:v>
                </c:pt>
                <c:pt idx="5">
                  <c:v>10.0</c:v>
                </c:pt>
                <c:pt idx="6">
                  <c:v>6.0</c:v>
                </c:pt>
                <c:pt idx="7">
                  <c:v>49.0</c:v>
                </c:pt>
                <c:pt idx="8">
                  <c:v>294.0</c:v>
                </c:pt>
                <c:pt idx="9">
                  <c:v>308.0</c:v>
                </c:pt>
                <c:pt idx="10">
                  <c:v>687.0</c:v>
                </c:pt>
                <c:pt idx="11">
                  <c:v>1884.0</c:v>
                </c:pt>
                <c:pt idx="12">
                  <c:v>3876.0</c:v>
                </c:pt>
                <c:pt idx="13">
                  <c:v>7926.0</c:v>
                </c:pt>
                <c:pt idx="14">
                  <c:v>13530.0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Guidelines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1874</c:v>
                </c:pt>
                <c:pt idx="1">
                  <c:v>1881-1890</c:v>
                </c:pt>
                <c:pt idx="2">
                  <c:v>1891-1900</c:v>
                </c:pt>
                <c:pt idx="3">
                  <c:v>1901-1910</c:v>
                </c:pt>
                <c:pt idx="4">
                  <c:v>1911-1920</c:v>
                </c:pt>
                <c:pt idx="5">
                  <c:v>1921-1930</c:v>
                </c:pt>
                <c:pt idx="6">
                  <c:v>1931-1940</c:v>
                </c:pt>
                <c:pt idx="7">
                  <c:v>1941-1950</c:v>
                </c:pt>
                <c:pt idx="8">
                  <c:v>1951-1960</c:v>
                </c:pt>
                <c:pt idx="9">
                  <c:v>1961-1970</c:v>
                </c:pt>
                <c:pt idx="10">
                  <c:v>1971-1980</c:v>
                </c:pt>
                <c:pt idx="11">
                  <c:v>1981-1990</c:v>
                </c:pt>
                <c:pt idx="12">
                  <c:v>1991-2000</c:v>
                </c:pt>
                <c:pt idx="13">
                  <c:v>2001-2010</c:v>
                </c:pt>
                <c:pt idx="14">
                  <c:v>2011-2017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13">
                  <c:v>4.0</c:v>
                </c:pt>
                <c:pt idx="14">
                  <c:v>40.0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446008"/>
        <c:axId val="2140443016"/>
      </c:lineChart>
      <c:catAx>
        <c:axId val="2140446008"/>
        <c:scaling>
          <c:orientation val="minMax"/>
        </c:scaling>
        <c:delete val="0"/>
        <c:axPos val="b"/>
        <c:majorTickMark val="out"/>
        <c:minorTickMark val="none"/>
        <c:tickLblPos val="nextTo"/>
        <c:crossAx val="2140443016"/>
        <c:crosses val="autoZero"/>
        <c:auto val="1"/>
        <c:lblAlgn val="ctr"/>
        <c:lblOffset val="100"/>
        <c:noMultiLvlLbl val="0"/>
      </c:catAx>
      <c:valAx>
        <c:axId val="2140443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40446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07331362517425"/>
          <c:y val="0.00151020577925694"/>
          <c:w val="0.38292152288935"/>
          <c:h val="0.1459652492850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284377268711678"/>
          <c:w val="0.870622022941577"/>
          <c:h val="0.3819179488076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Guidelines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944771766946378"/>
                  <c:y val="-0.0997547462051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0382000238053"/>
                  <c:y val="-0.128256102263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8096470868297"/>
                  <c:y val="-0.1140054242344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41333764803904"/>
                  <c:y val="-0.07600361615630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1991-2000</c:v>
                </c:pt>
                <c:pt idx="1">
                  <c:v>2001-2010</c:v>
                </c:pt>
                <c:pt idx="2">
                  <c:v>2011-2017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0.0</c:v>
                </c:pt>
                <c:pt idx="1">
                  <c:v>4.0</c:v>
                </c:pt>
                <c:pt idx="2">
                  <c:v>40.0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423048"/>
        <c:axId val="2139426056"/>
      </c:lineChart>
      <c:catAx>
        <c:axId val="21394230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en-US"/>
          </a:p>
        </c:txPr>
        <c:crossAx val="2139426056"/>
        <c:crosses val="autoZero"/>
        <c:auto val="0"/>
        <c:lblAlgn val="ctr"/>
        <c:lblOffset val="100"/>
        <c:noMultiLvlLbl val="0"/>
      </c:catAx>
      <c:valAx>
        <c:axId val="2139426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9423048"/>
        <c:crosses val="autoZero"/>
        <c:crossBetween val="between"/>
        <c:majorUnit val="10.0"/>
      </c:valAx>
    </c:plotArea>
    <c:legend>
      <c:legendPos val="r"/>
      <c:layout>
        <c:manualLayout>
          <c:xMode val="edge"/>
          <c:yMode val="edge"/>
          <c:x val="0.162594663155389"/>
          <c:y val="0.099813109180975"/>
          <c:w val="0.726419761352139"/>
          <c:h val="0.145965249285045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publications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Sheet1!$A$2:$A$89</c:f>
              <c:numCache>
                <c:formatCode>General</c:formatCode>
                <c:ptCount val="88"/>
                <c:pt idx="0">
                  <c:v>1897.0</c:v>
                </c:pt>
                <c:pt idx="1">
                  <c:v>1917.0</c:v>
                </c:pt>
                <c:pt idx="2">
                  <c:v>1926.0</c:v>
                </c:pt>
                <c:pt idx="3">
                  <c:v>1929.0</c:v>
                </c:pt>
                <c:pt idx="4">
                  <c:v>1930.0</c:v>
                </c:pt>
                <c:pt idx="5">
                  <c:v>1932.0</c:v>
                </c:pt>
                <c:pt idx="6">
                  <c:v>1933.0</c:v>
                </c:pt>
                <c:pt idx="7">
                  <c:v>1934.0</c:v>
                </c:pt>
                <c:pt idx="8">
                  <c:v>1935.0</c:v>
                </c:pt>
                <c:pt idx="9">
                  <c:v>1936.0</c:v>
                </c:pt>
                <c:pt idx="10">
                  <c:v>1937.0</c:v>
                </c:pt>
                <c:pt idx="11">
                  <c:v>1938.0</c:v>
                </c:pt>
                <c:pt idx="12">
                  <c:v>1939.0</c:v>
                </c:pt>
                <c:pt idx="13">
                  <c:v>1940.0</c:v>
                </c:pt>
                <c:pt idx="14">
                  <c:v>1942.0</c:v>
                </c:pt>
                <c:pt idx="15">
                  <c:v>1943.0</c:v>
                </c:pt>
                <c:pt idx="16">
                  <c:v>1945.0</c:v>
                </c:pt>
                <c:pt idx="17">
                  <c:v>1946.0</c:v>
                </c:pt>
                <c:pt idx="18">
                  <c:v>1947.0</c:v>
                </c:pt>
                <c:pt idx="19">
                  <c:v>1948.0</c:v>
                </c:pt>
                <c:pt idx="20">
                  <c:v>1949.0</c:v>
                </c:pt>
                <c:pt idx="21">
                  <c:v>1950.0</c:v>
                </c:pt>
                <c:pt idx="22">
                  <c:v>1951.0</c:v>
                </c:pt>
                <c:pt idx="23">
                  <c:v>1952.0</c:v>
                </c:pt>
                <c:pt idx="24">
                  <c:v>1953.0</c:v>
                </c:pt>
                <c:pt idx="25">
                  <c:v>1954.0</c:v>
                </c:pt>
                <c:pt idx="26">
                  <c:v>1955.0</c:v>
                </c:pt>
                <c:pt idx="27">
                  <c:v>1956.0</c:v>
                </c:pt>
                <c:pt idx="28">
                  <c:v>1957.0</c:v>
                </c:pt>
                <c:pt idx="29">
                  <c:v>1958.0</c:v>
                </c:pt>
                <c:pt idx="30">
                  <c:v>1959.0</c:v>
                </c:pt>
                <c:pt idx="31">
                  <c:v>1960.0</c:v>
                </c:pt>
                <c:pt idx="32">
                  <c:v>1961.0</c:v>
                </c:pt>
                <c:pt idx="33">
                  <c:v>1962.0</c:v>
                </c:pt>
                <c:pt idx="34">
                  <c:v>1963.0</c:v>
                </c:pt>
                <c:pt idx="35">
                  <c:v>1964.0</c:v>
                </c:pt>
                <c:pt idx="36">
                  <c:v>1965.0</c:v>
                </c:pt>
                <c:pt idx="37">
                  <c:v>1966.0</c:v>
                </c:pt>
                <c:pt idx="38">
                  <c:v>1967.0</c:v>
                </c:pt>
                <c:pt idx="39">
                  <c:v>1968.0</c:v>
                </c:pt>
                <c:pt idx="40">
                  <c:v>1969.0</c:v>
                </c:pt>
                <c:pt idx="41">
                  <c:v>1970.0</c:v>
                </c:pt>
                <c:pt idx="42">
                  <c:v>1971.0</c:v>
                </c:pt>
                <c:pt idx="43">
                  <c:v>1972.0</c:v>
                </c:pt>
                <c:pt idx="44">
                  <c:v>1973.0</c:v>
                </c:pt>
                <c:pt idx="45">
                  <c:v>1974.0</c:v>
                </c:pt>
                <c:pt idx="46">
                  <c:v>1975.0</c:v>
                </c:pt>
                <c:pt idx="47">
                  <c:v>1976.0</c:v>
                </c:pt>
                <c:pt idx="48">
                  <c:v>1977.0</c:v>
                </c:pt>
                <c:pt idx="49">
                  <c:v>1978.0</c:v>
                </c:pt>
                <c:pt idx="50">
                  <c:v>1979.0</c:v>
                </c:pt>
                <c:pt idx="51">
                  <c:v>1980.0</c:v>
                </c:pt>
                <c:pt idx="52">
                  <c:v>1981.0</c:v>
                </c:pt>
                <c:pt idx="53">
                  <c:v>1982.0</c:v>
                </c:pt>
                <c:pt idx="54">
                  <c:v>1983.0</c:v>
                </c:pt>
                <c:pt idx="55">
                  <c:v>1984.0</c:v>
                </c:pt>
                <c:pt idx="56">
                  <c:v>1985.0</c:v>
                </c:pt>
                <c:pt idx="57">
                  <c:v>1986.0</c:v>
                </c:pt>
                <c:pt idx="58">
                  <c:v>1987.0</c:v>
                </c:pt>
                <c:pt idx="59">
                  <c:v>1988.0</c:v>
                </c:pt>
                <c:pt idx="60">
                  <c:v>1989.0</c:v>
                </c:pt>
                <c:pt idx="61">
                  <c:v>1990.0</c:v>
                </c:pt>
                <c:pt idx="62">
                  <c:v>1991.0</c:v>
                </c:pt>
                <c:pt idx="63">
                  <c:v>1992.0</c:v>
                </c:pt>
                <c:pt idx="64">
                  <c:v>1993.0</c:v>
                </c:pt>
                <c:pt idx="65">
                  <c:v>1994.0</c:v>
                </c:pt>
                <c:pt idx="66">
                  <c:v>1995.0</c:v>
                </c:pt>
                <c:pt idx="67">
                  <c:v>1996.0</c:v>
                </c:pt>
                <c:pt idx="68">
                  <c:v>1997.0</c:v>
                </c:pt>
                <c:pt idx="69">
                  <c:v>1998.0</c:v>
                </c:pt>
                <c:pt idx="70">
                  <c:v>1999.0</c:v>
                </c:pt>
                <c:pt idx="71">
                  <c:v>2000.0</c:v>
                </c:pt>
                <c:pt idx="72">
                  <c:v>2001.0</c:v>
                </c:pt>
                <c:pt idx="73">
                  <c:v>2002.0</c:v>
                </c:pt>
                <c:pt idx="74">
                  <c:v>2003.0</c:v>
                </c:pt>
                <c:pt idx="75">
                  <c:v>2004.0</c:v>
                </c:pt>
                <c:pt idx="76">
                  <c:v>2005.0</c:v>
                </c:pt>
                <c:pt idx="77">
                  <c:v>2006.0</c:v>
                </c:pt>
                <c:pt idx="78">
                  <c:v>2007.0</c:v>
                </c:pt>
                <c:pt idx="79">
                  <c:v>2008.0</c:v>
                </c:pt>
                <c:pt idx="80">
                  <c:v>2009.0</c:v>
                </c:pt>
                <c:pt idx="81">
                  <c:v>2010.0</c:v>
                </c:pt>
                <c:pt idx="82">
                  <c:v>2011.0</c:v>
                </c:pt>
                <c:pt idx="83">
                  <c:v>2012.0</c:v>
                </c:pt>
                <c:pt idx="84">
                  <c:v>2013.0</c:v>
                </c:pt>
                <c:pt idx="85">
                  <c:v>2014.0</c:v>
                </c:pt>
                <c:pt idx="86">
                  <c:v>2015.0</c:v>
                </c:pt>
                <c:pt idx="87">
                  <c:v>2016.0</c:v>
                </c:pt>
              </c:numCache>
            </c:numRef>
          </c:cat>
          <c:val>
            <c:numRef>
              <c:f>Sheet1!$B$2:$B$89</c:f>
              <c:numCache>
                <c:formatCode>General</c:formatCode>
                <c:ptCount val="88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4.0</c:v>
                </c:pt>
                <c:pt idx="7">
                  <c:v>1.0</c:v>
                </c:pt>
                <c:pt idx="8">
                  <c:v>4.0</c:v>
                </c:pt>
                <c:pt idx="9">
                  <c:v>2.0</c:v>
                </c:pt>
                <c:pt idx="10">
                  <c:v>3.0</c:v>
                </c:pt>
                <c:pt idx="11">
                  <c:v>3.0</c:v>
                </c:pt>
                <c:pt idx="12">
                  <c:v>5.0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9.0</c:v>
                </c:pt>
                <c:pt idx="17">
                  <c:v>27.0</c:v>
                </c:pt>
                <c:pt idx="18">
                  <c:v>38.0</c:v>
                </c:pt>
                <c:pt idx="19">
                  <c:v>45.0</c:v>
                </c:pt>
                <c:pt idx="20">
                  <c:v>55.0</c:v>
                </c:pt>
                <c:pt idx="21">
                  <c:v>59.0</c:v>
                </c:pt>
                <c:pt idx="22">
                  <c:v>60.0</c:v>
                </c:pt>
                <c:pt idx="23">
                  <c:v>58.0</c:v>
                </c:pt>
                <c:pt idx="24">
                  <c:v>101.0</c:v>
                </c:pt>
                <c:pt idx="25">
                  <c:v>76.0</c:v>
                </c:pt>
                <c:pt idx="26">
                  <c:v>73.0</c:v>
                </c:pt>
                <c:pt idx="27">
                  <c:v>69.0</c:v>
                </c:pt>
                <c:pt idx="28">
                  <c:v>90.0</c:v>
                </c:pt>
                <c:pt idx="29">
                  <c:v>85.0</c:v>
                </c:pt>
                <c:pt idx="30">
                  <c:v>96.0</c:v>
                </c:pt>
                <c:pt idx="31">
                  <c:v>116.0</c:v>
                </c:pt>
                <c:pt idx="32">
                  <c:v>94.0</c:v>
                </c:pt>
                <c:pt idx="33">
                  <c:v>117.0</c:v>
                </c:pt>
                <c:pt idx="34">
                  <c:v>201.0</c:v>
                </c:pt>
                <c:pt idx="35">
                  <c:v>272.0</c:v>
                </c:pt>
                <c:pt idx="36">
                  <c:v>226.0</c:v>
                </c:pt>
                <c:pt idx="37">
                  <c:v>255.0</c:v>
                </c:pt>
                <c:pt idx="38">
                  <c:v>263.0</c:v>
                </c:pt>
                <c:pt idx="39">
                  <c:v>340.0</c:v>
                </c:pt>
                <c:pt idx="40">
                  <c:v>279.0</c:v>
                </c:pt>
                <c:pt idx="41">
                  <c:v>313.0</c:v>
                </c:pt>
                <c:pt idx="42">
                  <c:v>319.0</c:v>
                </c:pt>
                <c:pt idx="43">
                  <c:v>364.0</c:v>
                </c:pt>
                <c:pt idx="44">
                  <c:v>348.0</c:v>
                </c:pt>
                <c:pt idx="45">
                  <c:v>373.0</c:v>
                </c:pt>
                <c:pt idx="46">
                  <c:v>367.0</c:v>
                </c:pt>
                <c:pt idx="47">
                  <c:v>343.0</c:v>
                </c:pt>
                <c:pt idx="48">
                  <c:v>412.0</c:v>
                </c:pt>
                <c:pt idx="49">
                  <c:v>503.0</c:v>
                </c:pt>
                <c:pt idx="50">
                  <c:v>504.0</c:v>
                </c:pt>
                <c:pt idx="51">
                  <c:v>469.0</c:v>
                </c:pt>
                <c:pt idx="52">
                  <c:v>488.0</c:v>
                </c:pt>
                <c:pt idx="53">
                  <c:v>559.0</c:v>
                </c:pt>
                <c:pt idx="54">
                  <c:v>480.0</c:v>
                </c:pt>
                <c:pt idx="55">
                  <c:v>569.0</c:v>
                </c:pt>
                <c:pt idx="56">
                  <c:v>566.0</c:v>
                </c:pt>
                <c:pt idx="57">
                  <c:v>631.0</c:v>
                </c:pt>
                <c:pt idx="58">
                  <c:v>616.0</c:v>
                </c:pt>
                <c:pt idx="59">
                  <c:v>663.0</c:v>
                </c:pt>
                <c:pt idx="60">
                  <c:v>607.0</c:v>
                </c:pt>
                <c:pt idx="61">
                  <c:v>718.0</c:v>
                </c:pt>
                <c:pt idx="62">
                  <c:v>701.0</c:v>
                </c:pt>
                <c:pt idx="63">
                  <c:v>736.0</c:v>
                </c:pt>
                <c:pt idx="64">
                  <c:v>709.0</c:v>
                </c:pt>
                <c:pt idx="65">
                  <c:v>784.0</c:v>
                </c:pt>
                <c:pt idx="66">
                  <c:v>734.0</c:v>
                </c:pt>
                <c:pt idx="67">
                  <c:v>760.0</c:v>
                </c:pt>
                <c:pt idx="68">
                  <c:v>842.0</c:v>
                </c:pt>
                <c:pt idx="69">
                  <c:v>984.0</c:v>
                </c:pt>
                <c:pt idx="70">
                  <c:v>863.0</c:v>
                </c:pt>
                <c:pt idx="71">
                  <c:v>916.0</c:v>
                </c:pt>
                <c:pt idx="72">
                  <c:v>976.0</c:v>
                </c:pt>
                <c:pt idx="73">
                  <c:v>1014.0</c:v>
                </c:pt>
                <c:pt idx="74">
                  <c:v>1048.0</c:v>
                </c:pt>
                <c:pt idx="75">
                  <c:v>1041.0</c:v>
                </c:pt>
                <c:pt idx="76">
                  <c:v>1184.0</c:v>
                </c:pt>
                <c:pt idx="77">
                  <c:v>1204.0</c:v>
                </c:pt>
                <c:pt idx="78">
                  <c:v>1207.0</c:v>
                </c:pt>
                <c:pt idx="79">
                  <c:v>1392.0</c:v>
                </c:pt>
                <c:pt idx="80">
                  <c:v>1379.0</c:v>
                </c:pt>
                <c:pt idx="81">
                  <c:v>1511.0</c:v>
                </c:pt>
                <c:pt idx="82">
                  <c:v>1735.0</c:v>
                </c:pt>
                <c:pt idx="83">
                  <c:v>1712.0</c:v>
                </c:pt>
                <c:pt idx="84">
                  <c:v>1966.0</c:v>
                </c:pt>
                <c:pt idx="85">
                  <c:v>2130.0</c:v>
                </c:pt>
                <c:pt idx="86">
                  <c:v>2121.0</c:v>
                </c:pt>
                <c:pt idx="87">
                  <c:v>2114.0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003016"/>
        <c:axId val="2140006072"/>
      </c:lineChart>
      <c:catAx>
        <c:axId val="2140003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0006072"/>
        <c:crosses val="autoZero"/>
        <c:auto val="1"/>
        <c:lblAlgn val="ctr"/>
        <c:lblOffset val="100"/>
        <c:tickLblSkip val="10"/>
        <c:noMultiLvlLbl val="0"/>
      </c:catAx>
      <c:valAx>
        <c:axId val="2140006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0003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0386380073525051"/>
          <c:w val="0.870622022941577"/>
          <c:h val="0.704954545559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publications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Sheet1!$A$2:$A$89</c:f>
              <c:numCache>
                <c:formatCode>General</c:formatCode>
                <c:ptCount val="88"/>
                <c:pt idx="0">
                  <c:v>1897.0</c:v>
                </c:pt>
                <c:pt idx="1">
                  <c:v>1917.0</c:v>
                </c:pt>
                <c:pt idx="2">
                  <c:v>1926.0</c:v>
                </c:pt>
                <c:pt idx="3">
                  <c:v>1929.0</c:v>
                </c:pt>
                <c:pt idx="4">
                  <c:v>1930.0</c:v>
                </c:pt>
                <c:pt idx="5">
                  <c:v>1932.0</c:v>
                </c:pt>
                <c:pt idx="6">
                  <c:v>1933.0</c:v>
                </c:pt>
                <c:pt idx="7">
                  <c:v>1934.0</c:v>
                </c:pt>
                <c:pt idx="8">
                  <c:v>1935.0</c:v>
                </c:pt>
                <c:pt idx="9">
                  <c:v>1936.0</c:v>
                </c:pt>
                <c:pt idx="10">
                  <c:v>1937.0</c:v>
                </c:pt>
                <c:pt idx="11">
                  <c:v>1938.0</c:v>
                </c:pt>
                <c:pt idx="12">
                  <c:v>1939.0</c:v>
                </c:pt>
                <c:pt idx="13">
                  <c:v>1940.0</c:v>
                </c:pt>
                <c:pt idx="14">
                  <c:v>1942.0</c:v>
                </c:pt>
                <c:pt idx="15">
                  <c:v>1943.0</c:v>
                </c:pt>
                <c:pt idx="16">
                  <c:v>1945.0</c:v>
                </c:pt>
                <c:pt idx="17">
                  <c:v>1946.0</c:v>
                </c:pt>
                <c:pt idx="18">
                  <c:v>1947.0</c:v>
                </c:pt>
                <c:pt idx="19">
                  <c:v>1948.0</c:v>
                </c:pt>
                <c:pt idx="20">
                  <c:v>1949.0</c:v>
                </c:pt>
                <c:pt idx="21">
                  <c:v>1950.0</c:v>
                </c:pt>
                <c:pt idx="22">
                  <c:v>1951.0</c:v>
                </c:pt>
                <c:pt idx="23">
                  <c:v>1952.0</c:v>
                </c:pt>
                <c:pt idx="24">
                  <c:v>1953.0</c:v>
                </c:pt>
                <c:pt idx="25">
                  <c:v>1954.0</c:v>
                </c:pt>
                <c:pt idx="26">
                  <c:v>1955.0</c:v>
                </c:pt>
                <c:pt idx="27">
                  <c:v>1956.0</c:v>
                </c:pt>
                <c:pt idx="28">
                  <c:v>1957.0</c:v>
                </c:pt>
                <c:pt idx="29">
                  <c:v>1958.0</c:v>
                </c:pt>
                <c:pt idx="30">
                  <c:v>1959.0</c:v>
                </c:pt>
                <c:pt idx="31">
                  <c:v>1960.0</c:v>
                </c:pt>
                <c:pt idx="32">
                  <c:v>1961.0</c:v>
                </c:pt>
                <c:pt idx="33">
                  <c:v>1962.0</c:v>
                </c:pt>
                <c:pt idx="34">
                  <c:v>1963.0</c:v>
                </c:pt>
                <c:pt idx="35">
                  <c:v>1964.0</c:v>
                </c:pt>
                <c:pt idx="36">
                  <c:v>1965.0</c:v>
                </c:pt>
                <c:pt idx="37">
                  <c:v>1966.0</c:v>
                </c:pt>
                <c:pt idx="38">
                  <c:v>1967.0</c:v>
                </c:pt>
                <c:pt idx="39">
                  <c:v>1968.0</c:v>
                </c:pt>
                <c:pt idx="40">
                  <c:v>1969.0</c:v>
                </c:pt>
                <c:pt idx="41">
                  <c:v>1970.0</c:v>
                </c:pt>
                <c:pt idx="42">
                  <c:v>1971.0</c:v>
                </c:pt>
                <c:pt idx="43">
                  <c:v>1972.0</c:v>
                </c:pt>
                <c:pt idx="44">
                  <c:v>1973.0</c:v>
                </c:pt>
                <c:pt idx="45">
                  <c:v>1974.0</c:v>
                </c:pt>
                <c:pt idx="46">
                  <c:v>1975.0</c:v>
                </c:pt>
                <c:pt idx="47">
                  <c:v>1976.0</c:v>
                </c:pt>
                <c:pt idx="48">
                  <c:v>1977.0</c:v>
                </c:pt>
                <c:pt idx="49">
                  <c:v>1978.0</c:v>
                </c:pt>
                <c:pt idx="50">
                  <c:v>1979.0</c:v>
                </c:pt>
                <c:pt idx="51">
                  <c:v>1980.0</c:v>
                </c:pt>
                <c:pt idx="52">
                  <c:v>1981.0</c:v>
                </c:pt>
                <c:pt idx="53">
                  <c:v>1982.0</c:v>
                </c:pt>
                <c:pt idx="54">
                  <c:v>1983.0</c:v>
                </c:pt>
                <c:pt idx="55">
                  <c:v>1984.0</c:v>
                </c:pt>
                <c:pt idx="56">
                  <c:v>1985.0</c:v>
                </c:pt>
                <c:pt idx="57">
                  <c:v>1986.0</c:v>
                </c:pt>
                <c:pt idx="58">
                  <c:v>1987.0</c:v>
                </c:pt>
                <c:pt idx="59">
                  <c:v>1988.0</c:v>
                </c:pt>
                <c:pt idx="60">
                  <c:v>1989.0</c:v>
                </c:pt>
                <c:pt idx="61">
                  <c:v>1990.0</c:v>
                </c:pt>
                <c:pt idx="62">
                  <c:v>1991.0</c:v>
                </c:pt>
                <c:pt idx="63">
                  <c:v>1992.0</c:v>
                </c:pt>
                <c:pt idx="64">
                  <c:v>1993.0</c:v>
                </c:pt>
                <c:pt idx="65">
                  <c:v>1994.0</c:v>
                </c:pt>
                <c:pt idx="66">
                  <c:v>1995.0</c:v>
                </c:pt>
                <c:pt idx="67">
                  <c:v>1996.0</c:v>
                </c:pt>
                <c:pt idx="68">
                  <c:v>1997.0</c:v>
                </c:pt>
                <c:pt idx="69">
                  <c:v>1998.0</c:v>
                </c:pt>
                <c:pt idx="70">
                  <c:v>1999.0</c:v>
                </c:pt>
                <c:pt idx="71">
                  <c:v>2000.0</c:v>
                </c:pt>
                <c:pt idx="72">
                  <c:v>2001.0</c:v>
                </c:pt>
                <c:pt idx="73">
                  <c:v>2002.0</c:v>
                </c:pt>
                <c:pt idx="74">
                  <c:v>2003.0</c:v>
                </c:pt>
                <c:pt idx="75">
                  <c:v>2004.0</c:v>
                </c:pt>
                <c:pt idx="76">
                  <c:v>2005.0</c:v>
                </c:pt>
                <c:pt idx="77">
                  <c:v>2006.0</c:v>
                </c:pt>
                <c:pt idx="78">
                  <c:v>2007.0</c:v>
                </c:pt>
                <c:pt idx="79">
                  <c:v>2008.0</c:v>
                </c:pt>
                <c:pt idx="80">
                  <c:v>2009.0</c:v>
                </c:pt>
                <c:pt idx="81">
                  <c:v>2010.0</c:v>
                </c:pt>
                <c:pt idx="82">
                  <c:v>2011.0</c:v>
                </c:pt>
                <c:pt idx="83">
                  <c:v>2012.0</c:v>
                </c:pt>
                <c:pt idx="84">
                  <c:v>2013.0</c:v>
                </c:pt>
                <c:pt idx="85">
                  <c:v>2014.0</c:v>
                </c:pt>
                <c:pt idx="86">
                  <c:v>2015.0</c:v>
                </c:pt>
                <c:pt idx="87">
                  <c:v>2016.0</c:v>
                </c:pt>
              </c:numCache>
            </c:numRef>
          </c:cat>
          <c:val>
            <c:numRef>
              <c:f>Sheet1!$B$2:$B$89</c:f>
              <c:numCache>
                <c:formatCode>General</c:formatCode>
                <c:ptCount val="88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4.0</c:v>
                </c:pt>
                <c:pt idx="7">
                  <c:v>1.0</c:v>
                </c:pt>
                <c:pt idx="8">
                  <c:v>4.0</c:v>
                </c:pt>
                <c:pt idx="9">
                  <c:v>2.0</c:v>
                </c:pt>
                <c:pt idx="10">
                  <c:v>3.0</c:v>
                </c:pt>
                <c:pt idx="11">
                  <c:v>3.0</c:v>
                </c:pt>
                <c:pt idx="12">
                  <c:v>5.0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9.0</c:v>
                </c:pt>
                <c:pt idx="17">
                  <c:v>27.0</c:v>
                </c:pt>
                <c:pt idx="18">
                  <c:v>38.0</c:v>
                </c:pt>
                <c:pt idx="19">
                  <c:v>45.0</c:v>
                </c:pt>
                <c:pt idx="20">
                  <c:v>55.0</c:v>
                </c:pt>
                <c:pt idx="21">
                  <c:v>59.0</c:v>
                </c:pt>
                <c:pt idx="22">
                  <c:v>60.0</c:v>
                </c:pt>
                <c:pt idx="23">
                  <c:v>58.0</c:v>
                </c:pt>
                <c:pt idx="24">
                  <c:v>101.0</c:v>
                </c:pt>
                <c:pt idx="25">
                  <c:v>76.0</c:v>
                </c:pt>
                <c:pt idx="26">
                  <c:v>73.0</c:v>
                </c:pt>
                <c:pt idx="27">
                  <c:v>69.0</c:v>
                </c:pt>
                <c:pt idx="28">
                  <c:v>90.0</c:v>
                </c:pt>
                <c:pt idx="29">
                  <c:v>85.0</c:v>
                </c:pt>
                <c:pt idx="30">
                  <c:v>96.0</c:v>
                </c:pt>
                <c:pt idx="31">
                  <c:v>116.0</c:v>
                </c:pt>
                <c:pt idx="32">
                  <c:v>94.0</c:v>
                </c:pt>
                <c:pt idx="33">
                  <c:v>117.0</c:v>
                </c:pt>
                <c:pt idx="34">
                  <c:v>201.0</c:v>
                </c:pt>
                <c:pt idx="35">
                  <c:v>272.0</c:v>
                </c:pt>
                <c:pt idx="36">
                  <c:v>226.0</c:v>
                </c:pt>
                <c:pt idx="37">
                  <c:v>255.0</c:v>
                </c:pt>
                <c:pt idx="38">
                  <c:v>263.0</c:v>
                </c:pt>
                <c:pt idx="39">
                  <c:v>340.0</c:v>
                </c:pt>
                <c:pt idx="40">
                  <c:v>279.0</c:v>
                </c:pt>
                <c:pt idx="41">
                  <c:v>313.0</c:v>
                </c:pt>
                <c:pt idx="42">
                  <c:v>319.0</c:v>
                </c:pt>
                <c:pt idx="43">
                  <c:v>364.0</c:v>
                </c:pt>
                <c:pt idx="44">
                  <c:v>348.0</c:v>
                </c:pt>
                <c:pt idx="45">
                  <c:v>373.0</c:v>
                </c:pt>
                <c:pt idx="46">
                  <c:v>367.0</c:v>
                </c:pt>
                <c:pt idx="47">
                  <c:v>343.0</c:v>
                </c:pt>
                <c:pt idx="48">
                  <c:v>412.0</c:v>
                </c:pt>
                <c:pt idx="49">
                  <c:v>503.0</c:v>
                </c:pt>
                <c:pt idx="50">
                  <c:v>504.0</c:v>
                </c:pt>
                <c:pt idx="51">
                  <c:v>469.0</c:v>
                </c:pt>
                <c:pt idx="52">
                  <c:v>488.0</c:v>
                </c:pt>
                <c:pt idx="53">
                  <c:v>559.0</c:v>
                </c:pt>
                <c:pt idx="54">
                  <c:v>480.0</c:v>
                </c:pt>
                <c:pt idx="55">
                  <c:v>569.0</c:v>
                </c:pt>
                <c:pt idx="56">
                  <c:v>566.0</c:v>
                </c:pt>
                <c:pt idx="57">
                  <c:v>631.0</c:v>
                </c:pt>
                <c:pt idx="58">
                  <c:v>616.0</c:v>
                </c:pt>
                <c:pt idx="59">
                  <c:v>663.0</c:v>
                </c:pt>
                <c:pt idx="60">
                  <c:v>607.0</c:v>
                </c:pt>
                <c:pt idx="61">
                  <c:v>718.0</c:v>
                </c:pt>
                <c:pt idx="62">
                  <c:v>701.0</c:v>
                </c:pt>
                <c:pt idx="63">
                  <c:v>736.0</c:v>
                </c:pt>
                <c:pt idx="64">
                  <c:v>709.0</c:v>
                </c:pt>
                <c:pt idx="65">
                  <c:v>784.0</c:v>
                </c:pt>
                <c:pt idx="66">
                  <c:v>734.0</c:v>
                </c:pt>
                <c:pt idx="67">
                  <c:v>760.0</c:v>
                </c:pt>
                <c:pt idx="68">
                  <c:v>842.0</c:v>
                </c:pt>
                <c:pt idx="69">
                  <c:v>984.0</c:v>
                </c:pt>
                <c:pt idx="70">
                  <c:v>863.0</c:v>
                </c:pt>
                <c:pt idx="71">
                  <c:v>916.0</c:v>
                </c:pt>
                <c:pt idx="72">
                  <c:v>976.0</c:v>
                </c:pt>
                <c:pt idx="73">
                  <c:v>1014.0</c:v>
                </c:pt>
                <c:pt idx="74">
                  <c:v>1048.0</c:v>
                </c:pt>
                <c:pt idx="75">
                  <c:v>1041.0</c:v>
                </c:pt>
                <c:pt idx="76">
                  <c:v>1184.0</c:v>
                </c:pt>
                <c:pt idx="77">
                  <c:v>1204.0</c:v>
                </c:pt>
                <c:pt idx="78">
                  <c:v>1207.0</c:v>
                </c:pt>
                <c:pt idx="79">
                  <c:v>1392.0</c:v>
                </c:pt>
                <c:pt idx="80">
                  <c:v>1379.0</c:v>
                </c:pt>
                <c:pt idx="81">
                  <c:v>1511.0</c:v>
                </c:pt>
                <c:pt idx="82">
                  <c:v>1735.0</c:v>
                </c:pt>
                <c:pt idx="83">
                  <c:v>1712.0</c:v>
                </c:pt>
                <c:pt idx="84">
                  <c:v>1966.0</c:v>
                </c:pt>
                <c:pt idx="85">
                  <c:v>2130.0</c:v>
                </c:pt>
                <c:pt idx="86">
                  <c:v>2121.0</c:v>
                </c:pt>
                <c:pt idx="87">
                  <c:v>2114.0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Sheet1!$A$2:$A$89</c:f>
              <c:numCache>
                <c:formatCode>General</c:formatCode>
                <c:ptCount val="88"/>
                <c:pt idx="0">
                  <c:v>1897.0</c:v>
                </c:pt>
                <c:pt idx="1">
                  <c:v>1917.0</c:v>
                </c:pt>
                <c:pt idx="2">
                  <c:v>1926.0</c:v>
                </c:pt>
                <c:pt idx="3">
                  <c:v>1929.0</c:v>
                </c:pt>
                <c:pt idx="4">
                  <c:v>1930.0</c:v>
                </c:pt>
                <c:pt idx="5">
                  <c:v>1932.0</c:v>
                </c:pt>
                <c:pt idx="6">
                  <c:v>1933.0</c:v>
                </c:pt>
                <c:pt idx="7">
                  <c:v>1934.0</c:v>
                </c:pt>
                <c:pt idx="8">
                  <c:v>1935.0</c:v>
                </c:pt>
                <c:pt idx="9">
                  <c:v>1936.0</c:v>
                </c:pt>
                <c:pt idx="10">
                  <c:v>1937.0</c:v>
                </c:pt>
                <c:pt idx="11">
                  <c:v>1938.0</c:v>
                </c:pt>
                <c:pt idx="12">
                  <c:v>1939.0</c:v>
                </c:pt>
                <c:pt idx="13">
                  <c:v>1940.0</c:v>
                </c:pt>
                <c:pt idx="14">
                  <c:v>1942.0</c:v>
                </c:pt>
                <c:pt idx="15">
                  <c:v>1943.0</c:v>
                </c:pt>
                <c:pt idx="16">
                  <c:v>1945.0</c:v>
                </c:pt>
                <c:pt idx="17">
                  <c:v>1946.0</c:v>
                </c:pt>
                <c:pt idx="18">
                  <c:v>1947.0</c:v>
                </c:pt>
                <c:pt idx="19">
                  <c:v>1948.0</c:v>
                </c:pt>
                <c:pt idx="20">
                  <c:v>1949.0</c:v>
                </c:pt>
                <c:pt idx="21">
                  <c:v>1950.0</c:v>
                </c:pt>
                <c:pt idx="22">
                  <c:v>1951.0</c:v>
                </c:pt>
                <c:pt idx="23">
                  <c:v>1952.0</c:v>
                </c:pt>
                <c:pt idx="24">
                  <c:v>1953.0</c:v>
                </c:pt>
                <c:pt idx="25">
                  <c:v>1954.0</c:v>
                </c:pt>
                <c:pt idx="26">
                  <c:v>1955.0</c:v>
                </c:pt>
                <c:pt idx="27">
                  <c:v>1956.0</c:v>
                </c:pt>
                <c:pt idx="28">
                  <c:v>1957.0</c:v>
                </c:pt>
                <c:pt idx="29">
                  <c:v>1958.0</c:v>
                </c:pt>
                <c:pt idx="30">
                  <c:v>1959.0</c:v>
                </c:pt>
                <c:pt idx="31">
                  <c:v>1960.0</c:v>
                </c:pt>
                <c:pt idx="32">
                  <c:v>1961.0</c:v>
                </c:pt>
                <c:pt idx="33">
                  <c:v>1962.0</c:v>
                </c:pt>
                <c:pt idx="34">
                  <c:v>1963.0</c:v>
                </c:pt>
                <c:pt idx="35">
                  <c:v>1964.0</c:v>
                </c:pt>
                <c:pt idx="36">
                  <c:v>1965.0</c:v>
                </c:pt>
                <c:pt idx="37">
                  <c:v>1966.0</c:v>
                </c:pt>
                <c:pt idx="38">
                  <c:v>1967.0</c:v>
                </c:pt>
                <c:pt idx="39">
                  <c:v>1968.0</c:v>
                </c:pt>
                <c:pt idx="40">
                  <c:v>1969.0</c:v>
                </c:pt>
                <c:pt idx="41">
                  <c:v>1970.0</c:v>
                </c:pt>
                <c:pt idx="42">
                  <c:v>1971.0</c:v>
                </c:pt>
                <c:pt idx="43">
                  <c:v>1972.0</c:v>
                </c:pt>
                <c:pt idx="44">
                  <c:v>1973.0</c:v>
                </c:pt>
                <c:pt idx="45">
                  <c:v>1974.0</c:v>
                </c:pt>
                <c:pt idx="46">
                  <c:v>1975.0</c:v>
                </c:pt>
                <c:pt idx="47">
                  <c:v>1976.0</c:v>
                </c:pt>
                <c:pt idx="48">
                  <c:v>1977.0</c:v>
                </c:pt>
                <c:pt idx="49">
                  <c:v>1978.0</c:v>
                </c:pt>
                <c:pt idx="50">
                  <c:v>1979.0</c:v>
                </c:pt>
                <c:pt idx="51">
                  <c:v>1980.0</c:v>
                </c:pt>
                <c:pt idx="52">
                  <c:v>1981.0</c:v>
                </c:pt>
                <c:pt idx="53">
                  <c:v>1982.0</c:v>
                </c:pt>
                <c:pt idx="54">
                  <c:v>1983.0</c:v>
                </c:pt>
                <c:pt idx="55">
                  <c:v>1984.0</c:v>
                </c:pt>
                <c:pt idx="56">
                  <c:v>1985.0</c:v>
                </c:pt>
                <c:pt idx="57">
                  <c:v>1986.0</c:v>
                </c:pt>
                <c:pt idx="58">
                  <c:v>1987.0</c:v>
                </c:pt>
                <c:pt idx="59">
                  <c:v>1988.0</c:v>
                </c:pt>
                <c:pt idx="60">
                  <c:v>1989.0</c:v>
                </c:pt>
                <c:pt idx="61">
                  <c:v>1990.0</c:v>
                </c:pt>
                <c:pt idx="62">
                  <c:v>1991.0</c:v>
                </c:pt>
                <c:pt idx="63">
                  <c:v>1992.0</c:v>
                </c:pt>
                <c:pt idx="64">
                  <c:v>1993.0</c:v>
                </c:pt>
                <c:pt idx="65">
                  <c:v>1994.0</c:v>
                </c:pt>
                <c:pt idx="66">
                  <c:v>1995.0</c:v>
                </c:pt>
                <c:pt idx="67">
                  <c:v>1996.0</c:v>
                </c:pt>
                <c:pt idx="68">
                  <c:v>1997.0</c:v>
                </c:pt>
                <c:pt idx="69">
                  <c:v>1998.0</c:v>
                </c:pt>
                <c:pt idx="70">
                  <c:v>1999.0</c:v>
                </c:pt>
                <c:pt idx="71">
                  <c:v>2000.0</c:v>
                </c:pt>
                <c:pt idx="72">
                  <c:v>2001.0</c:v>
                </c:pt>
                <c:pt idx="73">
                  <c:v>2002.0</c:v>
                </c:pt>
                <c:pt idx="74">
                  <c:v>2003.0</c:v>
                </c:pt>
                <c:pt idx="75">
                  <c:v>2004.0</c:v>
                </c:pt>
                <c:pt idx="76">
                  <c:v>2005.0</c:v>
                </c:pt>
                <c:pt idx="77">
                  <c:v>2006.0</c:v>
                </c:pt>
                <c:pt idx="78">
                  <c:v>2007.0</c:v>
                </c:pt>
                <c:pt idx="79">
                  <c:v>2008.0</c:v>
                </c:pt>
                <c:pt idx="80">
                  <c:v>2009.0</c:v>
                </c:pt>
                <c:pt idx="81">
                  <c:v>2010.0</c:v>
                </c:pt>
                <c:pt idx="82">
                  <c:v>2011.0</c:v>
                </c:pt>
                <c:pt idx="83">
                  <c:v>2012.0</c:v>
                </c:pt>
                <c:pt idx="84">
                  <c:v>2013.0</c:v>
                </c:pt>
                <c:pt idx="85">
                  <c:v>2014.0</c:v>
                </c:pt>
                <c:pt idx="86">
                  <c:v>2015.0</c:v>
                </c:pt>
                <c:pt idx="87">
                  <c:v>2016.0</c:v>
                </c:pt>
              </c:numCache>
            </c:numRef>
          </c:cat>
          <c:val>
            <c:numRef>
              <c:f>Sheet1!$C$2:$C$89</c:f>
              <c:numCache>
                <c:formatCode>General</c:formatCode>
                <c:ptCount val="88"/>
                <c:pt idx="73">
                  <c:v>1.0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2.0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1.0</c:v>
                </c:pt>
                <c:pt idx="82">
                  <c:v>1.0</c:v>
                </c:pt>
                <c:pt idx="83">
                  <c:v>1.0</c:v>
                </c:pt>
                <c:pt idx="84">
                  <c:v>0.0</c:v>
                </c:pt>
                <c:pt idx="85">
                  <c:v>1.0</c:v>
                </c:pt>
                <c:pt idx="86">
                  <c:v>3.0</c:v>
                </c:pt>
                <c:pt idx="87">
                  <c:v>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989000"/>
        <c:axId val="2139991976"/>
      </c:lineChart>
      <c:catAx>
        <c:axId val="2139989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9991976"/>
        <c:crosses val="autoZero"/>
        <c:auto val="1"/>
        <c:lblAlgn val="ctr"/>
        <c:lblOffset val="100"/>
        <c:tickLblSkip val="10"/>
        <c:noMultiLvlLbl val="0"/>
      </c:catAx>
      <c:valAx>
        <c:axId val="2139991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9989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13201127637"/>
          <c:y val="0.284377268711678"/>
          <c:w val="0.870622022941577"/>
          <c:h val="0.3819179488076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Guidelines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944771766946378"/>
                  <c:y val="-0.0997547462051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0382000238053"/>
                  <c:y val="-0.128256102263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8096470868297"/>
                  <c:y val="-0.1140054242344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41333764803904"/>
                  <c:y val="-0.07600361615630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1991-2000</c:v>
                </c:pt>
                <c:pt idx="1">
                  <c:v>2001-2010</c:v>
                </c:pt>
                <c:pt idx="2">
                  <c:v>2011-2017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0.0</c:v>
                </c:pt>
                <c:pt idx="1">
                  <c:v>4.0</c:v>
                </c:pt>
                <c:pt idx="2">
                  <c:v>10.0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980376"/>
        <c:axId val="2139983384"/>
      </c:lineChart>
      <c:catAx>
        <c:axId val="2139980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en-US"/>
          </a:p>
        </c:txPr>
        <c:crossAx val="2139983384"/>
        <c:crosses val="autoZero"/>
        <c:auto val="0"/>
        <c:lblAlgn val="ctr"/>
        <c:lblOffset val="100"/>
        <c:noMultiLvlLbl val="0"/>
      </c:catAx>
      <c:valAx>
        <c:axId val="2139983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9980376"/>
        <c:crosses val="autoZero"/>
        <c:crossBetween val="between"/>
        <c:majorUnit val="2.0"/>
      </c:valAx>
    </c:plotArea>
    <c:legend>
      <c:legendPos val="r"/>
      <c:layout>
        <c:manualLayout>
          <c:xMode val="edge"/>
          <c:yMode val="edge"/>
          <c:x val="0.162594663155389"/>
          <c:y val="0.099813109180975"/>
          <c:w val="0.726419761352139"/>
          <c:h val="0.145965249285045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0.92634</cdr:x>
      <cdr:y>0.76143</cdr:y>
    </cdr:from>
    <cdr:to>
      <cdr:x>1</cdr:x>
      <cdr:y>0.83255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28089" y="3954379"/>
          <a:ext cx="64633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latin typeface="Times New Roman"/>
              <a:cs typeface="Times New Roman"/>
            </a:rPr>
            <a:t>2016</a:t>
          </a:r>
          <a:endParaRPr lang="en-US" dirty="0">
            <a:latin typeface="Times New Roman"/>
            <a:cs typeface="Times New Roman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0.92634</cdr:x>
      <cdr:y>0.76143</cdr:y>
    </cdr:from>
    <cdr:to>
      <cdr:x>1</cdr:x>
      <cdr:y>0.83255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28089" y="3954379"/>
          <a:ext cx="64633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latin typeface="Times New Roman"/>
              <a:cs typeface="Times New Roman"/>
            </a:rPr>
            <a:t>2016</a:t>
          </a:r>
          <a:endParaRPr lang="en-US" dirty="0">
            <a:latin typeface="Times New Roman"/>
            <a:cs typeface="Times New Roman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0.92634</cdr:x>
      <cdr:y>0.76143</cdr:y>
    </cdr:from>
    <cdr:to>
      <cdr:x>1</cdr:x>
      <cdr:y>0.83255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28089" y="3954379"/>
          <a:ext cx="64633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latin typeface="Times New Roman"/>
              <a:cs typeface="Times New Roman"/>
            </a:rPr>
            <a:t>2016</a:t>
          </a:r>
          <a:endParaRPr lang="en-US" dirty="0">
            <a:latin typeface="Times New Roman"/>
            <a:cs typeface="Times New Roman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0.92634</cdr:x>
      <cdr:y>0.76143</cdr:y>
    </cdr:from>
    <cdr:to>
      <cdr:x>1</cdr:x>
      <cdr:y>0.83255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28089" y="3954379"/>
          <a:ext cx="64633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latin typeface="Times New Roman"/>
              <a:cs typeface="Times New Roman"/>
            </a:rPr>
            <a:t>2016</a:t>
          </a:r>
          <a:endParaRPr lang="en-US" dirty="0">
            <a:latin typeface="Times New Roman"/>
            <a:cs typeface="Times New Roman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0.92634</cdr:x>
      <cdr:y>0.76143</cdr:y>
    </cdr:from>
    <cdr:to>
      <cdr:x>1</cdr:x>
      <cdr:y>0.83255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28089" y="3954379"/>
          <a:ext cx="64633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latin typeface="Times New Roman"/>
              <a:cs typeface="Times New Roman"/>
            </a:rPr>
            <a:t>2016</a:t>
          </a:r>
          <a:endParaRPr lang="en-US" dirty="0">
            <a:latin typeface="Times New Roman"/>
            <a:cs typeface="Times New Roman"/>
          </a:endParaRP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1530902c5d_0_0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1530902c5d_0_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g11530902c5d_0_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9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p9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10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1" name="Google Shape;1471;p10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100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0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6" name="Google Shape;1506;p10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https://www.ncbi.nlm.nih.gov/pubmed/2244298</a:t>
            </a:r>
            <a:endParaRPr/>
          </a:p>
        </p:txBody>
      </p:sp>
      <p:sp>
        <p:nvSpPr>
          <p:cNvPr id="1507" name="Google Shape;1507;p101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0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10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10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10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0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10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0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10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0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2" name="Google Shape;1542;p10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GBM - http://cebp.aacrjournals.org/content/23/10/1985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Ischemic Stroke - http://stroke.ahajournals.org/content/32/12/2741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SAH- http://stroke.ahajournals.org/content/31/8/1843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DDD- http://ard.bmj.com/content/73/6/968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3" name="Google Shape;1543;p10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0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8" name="Google Shape;1568;p10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107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0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p10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1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10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p10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1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11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11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8" name="Google Shape;1618;p1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1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1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0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11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11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11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11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11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11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11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7" name="Google Shape;1657;p11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1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3" name="Google Shape;1663;p11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1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6" name="Google Shape;786;p1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https://en.wikipedia.org/wiki/Roman_currency</a:t>
            </a:r>
            <a:endParaRPr/>
          </a:p>
        </p:txBody>
      </p:sp>
      <p:sp>
        <p:nvSpPr>
          <p:cNvPr id="787" name="Google Shape;787;p14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1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1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1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1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2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2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2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2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2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2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2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3" name="Google Shape;873;p2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https://georgiamalpractice.com/malpractice-questions/definition/</a:t>
            </a:r>
            <a:endParaRPr/>
          </a:p>
        </p:txBody>
      </p:sp>
      <p:sp>
        <p:nvSpPr>
          <p:cNvPr id="874" name="Google Shape;874;p2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2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2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2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2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3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8" name="Google Shape;918;p3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https://data.cms.gov/Public-Use-Files/Medicare-Provider-Utilization-and-Payment-Data-Phy/ee7f-sh97</a:t>
            </a:r>
            <a:endParaRPr/>
          </a:p>
        </p:txBody>
      </p:sp>
      <p:sp>
        <p:nvSpPr>
          <p:cNvPr id="919" name="Google Shape;919;p31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3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3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1" name="Google Shape;931;p3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http://www.aans.org/en/AANS%20and%20JNSPG%20Publications/AANS%20Neurosurgeon/AANS%20Neurosurgeon%20Issues/2008/2008%20-%20Issue%203/Neurosurgery%20in%20Ethiopia%20-%20A%20Review%20of%20Current%20Status%20Residency%20Training%20and%20Future%20Directions.aspx?p=1</a:t>
            </a:r>
            <a:endParaRPr/>
          </a:p>
        </p:txBody>
      </p:sp>
      <p:sp>
        <p:nvSpPr>
          <p:cNvPr id="932" name="Google Shape;932;p33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3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3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3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3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3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3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3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4" name="Google Shape;964;p3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GBM - http://cebp.aacrjournals.org/content/23/10/1985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Ischemic Stroke - http://stroke.ahajournals.org/content/32/12/2741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SAH- http://stroke.ahajournals.org/content/31/8/1843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DDD- http://ard.bmj.com/content/73/6/968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38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2" name="Google Shape;982;p3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http://phx.corporate-ir.net/External.File?item=UGFyZW50SUQ9NDg5MjE4fENoaWxkSUQ9NTI1ODg3fFR5cGU9MQ==&amp;t=1</a:t>
            </a:r>
            <a:endParaRPr/>
          </a:p>
        </p:txBody>
      </p:sp>
      <p:sp>
        <p:nvSpPr>
          <p:cNvPr id="983" name="Google Shape;983;p39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4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4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4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4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4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4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4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4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4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4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4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4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4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4" name="Google Shape;1044;p4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47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4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1" name="Google Shape;1051;p4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https://en.wikipedia.org/wiki/National_Comprehensive_Cancer_Network#NCCN_Member_Institutions</a:t>
            </a:r>
            <a:endParaRPr/>
          </a:p>
        </p:txBody>
      </p:sp>
      <p:sp>
        <p:nvSpPr>
          <p:cNvPr id="1052" name="Google Shape;1052;p48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4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4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5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5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5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5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5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5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5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5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5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5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5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5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1" name="Google Shape;1111;p5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5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5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5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5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5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p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http://enjitenjitsemut.files.wordpress.com/2013/10/titanic-hitting-an-ice-burg13.jpg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5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5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6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6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6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6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6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6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6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7" name="Google Shape;1157;p6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http://stroke.ahajournals.org/content/44/3/870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http://stroke.ahajournals.org/content/46/10/3020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63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6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6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6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7" name="Google Shape;1207;p6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65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6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6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6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6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6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6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p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Millionaires - https://www.cnbc.com/2017/06/23/how-many-americans-are-millionaires.html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100K - https://www.quora.com/What-percent-of-Americans-make-more-than-100-000</a:t>
            </a:r>
            <a:endParaRPr/>
          </a:p>
        </p:txBody>
      </p:sp>
      <p:sp>
        <p:nvSpPr>
          <p:cNvPr id="697" name="Google Shape;697;p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6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6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7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2" name="Google Shape;1242;p7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https://www.spine.org/Documents/ResearchClinicalCare/Guidelines/LumbarStenosis.pdf</a:t>
            </a:r>
            <a:endParaRPr/>
          </a:p>
        </p:txBody>
      </p:sp>
      <p:sp>
        <p:nvSpPr>
          <p:cNvPr id="1243" name="Google Shape;1243;p70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7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9" name="Google Shape;1249;p7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71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7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7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7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7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7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7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7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Google Shape;1280;p7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7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6" name="Google Shape;1286;p7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https://www.spandidos-publications.com/ijo/42/3/929</a:t>
            </a:r>
            <a:endParaRPr/>
          </a:p>
        </p:txBody>
      </p:sp>
      <p:sp>
        <p:nvSpPr>
          <p:cNvPr id="1287" name="Google Shape;1287;p7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7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6" name="Google Shape;1296;p7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https://en.wikipedia.org/wiki/Glioblastoma</a:t>
            </a:r>
            <a:endParaRPr/>
          </a:p>
        </p:txBody>
      </p:sp>
      <p:sp>
        <p:nvSpPr>
          <p:cNvPr id="1297" name="Google Shape;1297;p77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7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7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7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3" name="Google Shape;1313;p7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http://emedicine.medscape.com/article/1164341-overview#a7</a:t>
            </a:r>
            <a:endParaRPr/>
          </a:p>
        </p:txBody>
      </p:sp>
      <p:sp>
        <p:nvSpPr>
          <p:cNvPr id="1314" name="Google Shape;1314;p79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8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2" name="Google Shape;1322;p8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80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8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8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5" name="Google Shape;1335;p8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http://www.strokecenter.org/patients/about-stroke/stroke-statistics/</a:t>
            </a:r>
            <a:endParaRPr/>
          </a:p>
        </p:txBody>
      </p:sp>
      <p:sp>
        <p:nvSpPr>
          <p:cNvPr id="1336" name="Google Shape;1336;p82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8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8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8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8" name="Google Shape;1348;p8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84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8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8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8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8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8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8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8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8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8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8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9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9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9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6" name="Google Shape;1396;p9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http://stroke.ahajournals.org/content/41/12/2918</a:t>
            </a:r>
            <a:endParaRPr/>
          </a:p>
        </p:txBody>
      </p:sp>
      <p:sp>
        <p:nvSpPr>
          <p:cNvPr id="1397" name="Google Shape;1397;p91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9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9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9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9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9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9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9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9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9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9" name="Google Shape;1429;p9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http://stroke.ahajournals.org/content/strokeaha/43/4/1131.full.pdf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https://www.ncbi.nlm.nih.gov/pmc/articles/PMC4933608/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http://www.toyourhealth.com/mpacms/tyh/article.php?id=1447</a:t>
            </a:r>
            <a:endParaRPr/>
          </a:p>
        </p:txBody>
      </p:sp>
      <p:sp>
        <p:nvSpPr>
          <p:cNvPr id="1430" name="Google Shape;1430;p9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9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9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9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9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8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.jp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lt2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1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" name="Google Shape;24;p121"/>
          <p:cNvSpPr/>
          <p:nvPr/>
        </p:nvSpPr>
        <p:spPr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121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" name="Google Shape;26;p121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" name="Google Shape;27;p121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" name="Google Shape;28;p121"/>
          <p:cNvSpPr txBox="1"/>
          <p:nvPr>
            <p:ph idx="1" type="subTitle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 cap="none">
                <a:solidFill>
                  <a:schemeClr val="dk2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9pPr>
          </a:lstStyle>
          <a:p/>
        </p:txBody>
      </p:sp>
      <p:sp>
        <p:nvSpPr>
          <p:cNvPr id="29" name="Google Shape;29;p121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21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1" name="Google Shape;31;p121"/>
          <p:cNvCxnSpPr/>
          <p:nvPr/>
        </p:nvCxnSpPr>
        <p:spPr>
          <a:xfrm>
            <a:off x="155448" y="2420112"/>
            <a:ext cx="8833104" cy="0"/>
          </a:xfrm>
          <a:prstGeom prst="straightConnector1">
            <a:avLst/>
          </a:prstGeom>
          <a:noFill/>
          <a:ln cap="flat" cmpd="sng" w="11425">
            <a:solidFill>
              <a:srgbClr val="7A979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2" name="Google Shape;32;p121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cap="flat" cmpd="sng" w="9525">
            <a:solidFill>
              <a:srgbClr val="7A97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" name="Google Shape;33;p121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" name="Google Shape;34;p121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cap="rnd" cmpd="dbl" w="50800">
            <a:solidFill>
              <a:srgbClr val="7A97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" name="Google Shape;35;p121"/>
          <p:cNvSpPr txBox="1"/>
          <p:nvPr>
            <p:ph idx="12" type="sldNum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121"/>
          <p:cNvSpPr txBox="1"/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bg>
      <p:bgPr>
        <a:solidFill>
          <a:schemeClr val="lt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0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40"/>
          <p:cNvSpPr txBox="1"/>
          <p:nvPr>
            <p:ph idx="1" type="body"/>
          </p:nvPr>
        </p:nvSpPr>
        <p:spPr>
          <a:xfrm rot="5400000">
            <a:off x="2269236" y="-443484"/>
            <a:ext cx="4599432" cy="8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1pPr>
            <a:lvl2pPr indent="-308610" lvl="1" marL="914400" algn="l">
              <a:spcBef>
                <a:spcPts val="360"/>
              </a:spcBef>
              <a:spcAft>
                <a:spcPts val="0"/>
              </a:spcAft>
              <a:buSzPts val="1260"/>
              <a:buChar char="⚪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⯍"/>
              <a:defRPr/>
            </a:lvl3pPr>
            <a:lvl4pPr indent="-308610" lvl="3" marL="1828800" algn="l">
              <a:spcBef>
                <a:spcPts val="360"/>
              </a:spcBef>
              <a:spcAft>
                <a:spcPts val="0"/>
              </a:spcAft>
              <a:buSzPts val="1260"/>
              <a:buChar char="🞆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142" name="Google Shape;142;p140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40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40"/>
          <p:cNvSpPr txBox="1"/>
          <p:nvPr>
            <p:ph idx="12" type="sldNum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bg>
      <p:bgPr>
        <a:solidFill>
          <a:schemeClr val="l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1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p141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p141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Google Shape;149;p141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0" name="Google Shape;150;p141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1" name="Google Shape;151;p141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cap="flat" cmpd="sng" w="9525">
            <a:solidFill>
              <a:srgbClr val="7A97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2" name="Google Shape;152;p141"/>
          <p:cNvCxnSpPr/>
          <p:nvPr/>
        </p:nvCxnSpPr>
        <p:spPr>
          <a:xfrm rot="5400000">
            <a:off x="4021836" y="3278124"/>
            <a:ext cx="6245352" cy="0"/>
          </a:xfrm>
          <a:prstGeom prst="straightConnector1">
            <a:avLst/>
          </a:prstGeom>
          <a:noFill/>
          <a:ln cap="flat" cmpd="sng" w="9525">
            <a:solidFill>
              <a:srgbClr val="7A979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53" name="Google Shape;153;p141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4" name="Google Shape;154;p141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cap="rnd" cmpd="dbl" w="50800">
            <a:solidFill>
              <a:srgbClr val="7A97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" name="Google Shape;155;p141"/>
          <p:cNvSpPr txBox="1"/>
          <p:nvPr>
            <p:ph idx="12" type="sldNum"/>
          </p:nvPr>
        </p:nvSpPr>
        <p:spPr>
          <a:xfrm>
            <a:off x="6915912" y="3009901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141"/>
          <p:cNvSpPr txBox="1"/>
          <p:nvPr>
            <p:ph idx="1" type="body"/>
          </p:nvPr>
        </p:nvSpPr>
        <p:spPr>
          <a:xfrm rot="5400000">
            <a:off x="670717" y="-61117"/>
            <a:ext cx="5821366" cy="6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1pPr>
            <a:lvl2pPr indent="-308610" lvl="1" marL="914400" algn="l">
              <a:spcBef>
                <a:spcPts val="360"/>
              </a:spcBef>
              <a:spcAft>
                <a:spcPts val="0"/>
              </a:spcAft>
              <a:buSzPts val="1260"/>
              <a:buChar char="⚪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⯍"/>
              <a:defRPr/>
            </a:lvl3pPr>
            <a:lvl4pPr indent="-308610" lvl="3" marL="1828800" algn="l">
              <a:spcBef>
                <a:spcPts val="360"/>
              </a:spcBef>
              <a:spcAft>
                <a:spcPts val="0"/>
              </a:spcAft>
              <a:buSzPts val="1260"/>
              <a:buChar char="🞆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157" name="Google Shape;157;p141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41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41"/>
          <p:cNvSpPr txBox="1"/>
          <p:nvPr>
            <p:ph type="title"/>
          </p:nvPr>
        </p:nvSpPr>
        <p:spPr>
          <a:xfrm rot="5400000">
            <a:off x="5189537" y="2506664"/>
            <a:ext cx="5851525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167" name="Google Shape;167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168" name="Google Shape;168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88"/>
            <a:ext cx="9144000" cy="5432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24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24"/>
          <p:cNvSpPr txBox="1"/>
          <p:nvPr>
            <p:ph idx="1" type="body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124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24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24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175" name="Google Shape;175;p1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5"/>
          <p:cNvSpPr txBox="1"/>
          <p:nvPr>
            <p:ph type="ctrTitle"/>
          </p:nvPr>
        </p:nvSpPr>
        <p:spPr>
          <a:xfrm>
            <a:off x="779463" y="1918447"/>
            <a:ext cx="75834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85"/>
          <p:cNvSpPr txBox="1"/>
          <p:nvPr>
            <p:ph idx="1" type="subTitle"/>
          </p:nvPr>
        </p:nvSpPr>
        <p:spPr>
          <a:xfrm>
            <a:off x="779463" y="3478306"/>
            <a:ext cx="7583487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" name="Google Shape;178;p185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85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85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ruleShadow.png" id="181" name="Google Shape;181;p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3984"/>
            <a:ext cx="9144000" cy="12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icture">
  <p:cSld name="Title Slide with Picture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183" name="Google Shape;183;p1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6"/>
          <p:cNvSpPr txBox="1"/>
          <p:nvPr>
            <p:ph type="ctrTitle"/>
          </p:nvPr>
        </p:nvSpPr>
        <p:spPr>
          <a:xfrm>
            <a:off x="779463" y="789081"/>
            <a:ext cx="75834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86"/>
          <p:cNvSpPr txBox="1"/>
          <p:nvPr>
            <p:ph idx="1" type="subTitle"/>
          </p:nvPr>
        </p:nvSpPr>
        <p:spPr>
          <a:xfrm>
            <a:off x="779463" y="4724400"/>
            <a:ext cx="7583487" cy="1385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6" name="Google Shape;186;p186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86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86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ruleShadow.png" id="189" name="Google Shape;189;p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3984"/>
            <a:ext cx="9144000" cy="12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86"/>
          <p:cNvSpPr/>
          <p:nvPr>
            <p:ph idx="2" type="pic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cap="flat" cmpd="sng" w="1270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ustria"/>
              <a:buNone/>
              <a:defRPr b="0" i="0" sz="1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200"/>
              <a:buFont typeface="Lustria"/>
              <a:buChar char="•"/>
              <a:defRPr b="0" i="0" sz="2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ustria"/>
              <a:buChar char="•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Lustria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ustria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36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192" name="Google Shape;192;p1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46984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193" name="Google Shape;193;p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7"/>
          <p:cNvSpPr txBox="1"/>
          <p:nvPr>
            <p:ph type="title"/>
          </p:nvPr>
        </p:nvSpPr>
        <p:spPr>
          <a:xfrm>
            <a:off x="779463" y="2971800"/>
            <a:ext cx="7583487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Baskerville"/>
              <a:buNone/>
              <a:defRPr sz="4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187"/>
          <p:cNvSpPr txBox="1"/>
          <p:nvPr>
            <p:ph idx="1" type="body"/>
          </p:nvPr>
        </p:nvSpPr>
        <p:spPr>
          <a:xfrm>
            <a:off x="779463" y="4724400"/>
            <a:ext cx="7583487" cy="1398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ustria"/>
              <a:buNone/>
              <a:defRPr sz="18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6" name="Google Shape;196;p187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187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87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200" name="Google Shape;200;p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201" name="Google Shape;201;p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88"/>
            <a:ext cx="9144000" cy="543261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88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88"/>
          <p:cNvSpPr txBox="1"/>
          <p:nvPr>
            <p:ph idx="1" type="body"/>
          </p:nvPr>
        </p:nvSpPr>
        <p:spPr>
          <a:xfrm>
            <a:off x="779463" y="1828800"/>
            <a:ext cx="3566160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04" name="Google Shape;204;p188"/>
          <p:cNvSpPr txBox="1"/>
          <p:nvPr>
            <p:ph idx="2" type="body"/>
          </p:nvPr>
        </p:nvSpPr>
        <p:spPr>
          <a:xfrm>
            <a:off x="4796791" y="1828800"/>
            <a:ext cx="3566160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05" name="Google Shape;205;p188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88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88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209" name="Google Shape;209;p1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210" name="Google Shape;210;p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88"/>
            <a:ext cx="9144000" cy="543261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89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189"/>
          <p:cNvSpPr txBox="1"/>
          <p:nvPr>
            <p:ph idx="1" type="body"/>
          </p:nvPr>
        </p:nvSpPr>
        <p:spPr>
          <a:xfrm>
            <a:off x="779463" y="1524000"/>
            <a:ext cx="356616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3" name="Google Shape;213;p189"/>
          <p:cNvSpPr txBox="1"/>
          <p:nvPr>
            <p:ph idx="2" type="body"/>
          </p:nvPr>
        </p:nvSpPr>
        <p:spPr>
          <a:xfrm>
            <a:off x="779463" y="2393576"/>
            <a:ext cx="3566160" cy="373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14" name="Google Shape;214;p189"/>
          <p:cNvSpPr txBox="1"/>
          <p:nvPr>
            <p:ph idx="3" type="body"/>
          </p:nvPr>
        </p:nvSpPr>
        <p:spPr>
          <a:xfrm>
            <a:off x="4796791" y="1524000"/>
            <a:ext cx="356616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5" name="Google Shape;215;p189"/>
          <p:cNvSpPr txBox="1"/>
          <p:nvPr>
            <p:ph idx="4" type="body"/>
          </p:nvPr>
        </p:nvSpPr>
        <p:spPr>
          <a:xfrm>
            <a:off x="4796791" y="2393576"/>
            <a:ext cx="3566160" cy="373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16" name="Google Shape;216;p189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189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189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220" name="Google Shape;220;p1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90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190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90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90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FullBackground.jpg" id="225" name="Google Shape;225;p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227" name="Google Shape;227;p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91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91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191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chemeClr val="lt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2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  <a:defRPr>
                <a:solidFill>
                  <a:srgbClr val="7A979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2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22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22"/>
          <p:cNvSpPr txBox="1"/>
          <p:nvPr>
            <p:ph idx="12" type="sldNum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122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1pPr>
            <a:lvl2pPr indent="-308610" lvl="1" marL="914400" algn="l">
              <a:spcBef>
                <a:spcPts val="360"/>
              </a:spcBef>
              <a:spcAft>
                <a:spcPts val="0"/>
              </a:spcAft>
              <a:buSzPts val="1260"/>
              <a:buChar char="⚪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⯍"/>
              <a:defRPr/>
            </a:lvl3pPr>
            <a:lvl4pPr indent="-308610" lvl="3" marL="1828800" algn="l">
              <a:spcBef>
                <a:spcPts val="360"/>
              </a:spcBef>
              <a:spcAft>
                <a:spcPts val="0"/>
              </a:spcAft>
              <a:buSzPts val="1260"/>
              <a:buChar char="🞆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232" name="Google Shape;232;p1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2"/>
          <p:cNvSpPr txBox="1"/>
          <p:nvPr>
            <p:ph type="title"/>
          </p:nvPr>
        </p:nvSpPr>
        <p:spPr>
          <a:xfrm>
            <a:off x="301752" y="273049"/>
            <a:ext cx="3962400" cy="1690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Baskerville"/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92"/>
          <p:cNvSpPr txBox="1"/>
          <p:nvPr>
            <p:ph idx="1" type="body"/>
          </p:nvPr>
        </p:nvSpPr>
        <p:spPr>
          <a:xfrm>
            <a:off x="4866401" y="273050"/>
            <a:ext cx="3959352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indent="-368300" lvl="1" marL="914400" algn="l">
              <a:spcBef>
                <a:spcPts val="600"/>
              </a:spcBef>
              <a:spcAft>
                <a:spcPts val="0"/>
              </a:spcAft>
              <a:buSzPts val="2200"/>
              <a:buChar char="•"/>
              <a:defRPr sz="2200"/>
            </a:lvl2pPr>
            <a:lvl3pPr indent="-355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5" name="Google Shape;235;p192"/>
          <p:cNvSpPr txBox="1"/>
          <p:nvPr>
            <p:ph idx="2" type="body"/>
          </p:nvPr>
        </p:nvSpPr>
        <p:spPr>
          <a:xfrm>
            <a:off x="301752" y="1975104"/>
            <a:ext cx="3962400" cy="32004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36" name="Google Shape;236;p192"/>
          <p:cNvSpPr txBox="1"/>
          <p:nvPr>
            <p:ph idx="10" type="dt"/>
          </p:nvPr>
        </p:nvSpPr>
        <p:spPr>
          <a:xfrm>
            <a:off x="2667000" y="6356350"/>
            <a:ext cx="1622612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92"/>
          <p:cNvSpPr txBox="1"/>
          <p:nvPr>
            <p:ph idx="11" type="ftr"/>
          </p:nvPr>
        </p:nvSpPr>
        <p:spPr>
          <a:xfrm>
            <a:off x="242047" y="6356350"/>
            <a:ext cx="1891553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92"/>
          <p:cNvSpPr txBox="1"/>
          <p:nvPr>
            <p:ph idx="12" type="sldNum"/>
          </p:nvPr>
        </p:nvSpPr>
        <p:spPr>
          <a:xfrm>
            <a:off x="1892808" y="5748338"/>
            <a:ext cx="762000" cy="5762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0" lvl="1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0" lvl="2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0" lvl="3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0" lvl="4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0" lvl="5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0" lvl="6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0" lvl="7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0" lvl="8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ruleShadow.png" id="239" name="Google Shape;239;p192"/>
          <p:cNvPicPr preferRelativeResize="0"/>
          <p:nvPr/>
        </p:nvPicPr>
        <p:blipFill rotWithShape="1">
          <a:blip r:embed="rId3">
            <a:alphaModFix/>
          </a:blip>
          <a:srcRect b="0" l="0" r="25031" t="0"/>
          <a:stretch/>
        </p:blipFill>
        <p:spPr>
          <a:xfrm rot="-5400000">
            <a:off x="1086391" y="3365075"/>
            <a:ext cx="6855164" cy="12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241" name="Google Shape;241;p1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ruleShadow.png" id="242" name="Google Shape;242;p193"/>
          <p:cNvPicPr preferRelativeResize="0"/>
          <p:nvPr/>
        </p:nvPicPr>
        <p:blipFill rotWithShape="1">
          <a:blip r:embed="rId3">
            <a:alphaModFix/>
          </a:blip>
          <a:srcRect b="0" l="0" r="25031" t="0"/>
          <a:stretch/>
        </p:blipFill>
        <p:spPr>
          <a:xfrm rot="-5400000">
            <a:off x="1086391" y="3365075"/>
            <a:ext cx="6855164" cy="12501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93"/>
          <p:cNvSpPr txBox="1"/>
          <p:nvPr>
            <p:ph type="title"/>
          </p:nvPr>
        </p:nvSpPr>
        <p:spPr>
          <a:xfrm>
            <a:off x="301752" y="274320"/>
            <a:ext cx="3959352" cy="1691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Baskerville"/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93"/>
          <p:cNvSpPr/>
          <p:nvPr>
            <p:ph idx="2" type="pic"/>
          </p:nvPr>
        </p:nvSpPr>
        <p:spPr>
          <a:xfrm>
            <a:off x="4864608" y="264907"/>
            <a:ext cx="3959352" cy="6328186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0800" rotWithShape="0" algn="tl">
              <a:schemeClr val="lt1">
                <a:alpha val="40000"/>
              </a:scheme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800"/>
              <a:buFont typeface="Lustria"/>
              <a:buNone/>
              <a:defRPr b="0" i="0" sz="2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Lustria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ustria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45" name="Google Shape;245;p193"/>
          <p:cNvSpPr txBox="1"/>
          <p:nvPr>
            <p:ph idx="1" type="body"/>
          </p:nvPr>
        </p:nvSpPr>
        <p:spPr>
          <a:xfrm>
            <a:off x="301752" y="1970801"/>
            <a:ext cx="3959352" cy="32004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46" name="Google Shape;246;p193"/>
          <p:cNvSpPr txBox="1"/>
          <p:nvPr>
            <p:ph idx="10" type="dt"/>
          </p:nvPr>
        </p:nvSpPr>
        <p:spPr>
          <a:xfrm>
            <a:off x="2670048" y="6356350"/>
            <a:ext cx="1627632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193"/>
          <p:cNvSpPr txBox="1"/>
          <p:nvPr>
            <p:ph idx="11" type="ftr"/>
          </p:nvPr>
        </p:nvSpPr>
        <p:spPr>
          <a:xfrm>
            <a:off x="242047" y="6356350"/>
            <a:ext cx="1892808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193"/>
          <p:cNvSpPr txBox="1"/>
          <p:nvPr>
            <p:ph idx="12" type="sldNum"/>
          </p:nvPr>
        </p:nvSpPr>
        <p:spPr>
          <a:xfrm>
            <a:off x="1892808" y="5738129"/>
            <a:ext cx="758952" cy="5760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0" lvl="1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0" lvl="2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0" lvl="3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0" lvl="4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0" lvl="5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0" lvl="6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0" lvl="7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0" lvl="8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above Caption">
  <p:cSld name="Picture above Captio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250" name="Google Shape;250;p1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94"/>
          <p:cNvSpPr txBox="1"/>
          <p:nvPr>
            <p:ph type="title"/>
          </p:nvPr>
        </p:nvSpPr>
        <p:spPr>
          <a:xfrm>
            <a:off x="762000" y="40386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Baskerville"/>
              <a:buNone/>
              <a:defRPr sz="36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194"/>
          <p:cNvSpPr/>
          <p:nvPr>
            <p:ph idx="2" type="pic"/>
          </p:nvPr>
        </p:nvSpPr>
        <p:spPr>
          <a:xfrm>
            <a:off x="342900" y="265176"/>
            <a:ext cx="8458200" cy="3697224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0800" rotWithShape="0" algn="tl">
              <a:schemeClr val="lt1">
                <a:alpha val="40000"/>
              </a:scheme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800"/>
              <a:buFont typeface="Lustria"/>
              <a:buNone/>
              <a:defRPr b="0" i="0" sz="2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Lustria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ustria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53" name="Google Shape;253;p194"/>
          <p:cNvSpPr txBox="1"/>
          <p:nvPr>
            <p:ph idx="1" type="body"/>
          </p:nvPr>
        </p:nvSpPr>
        <p:spPr>
          <a:xfrm>
            <a:off x="762000" y="5042647"/>
            <a:ext cx="7620000" cy="1129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54" name="Google Shape;254;p194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194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194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5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195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195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262" name="Google Shape;262;p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263" name="Google Shape;263;p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88"/>
            <a:ext cx="9144000" cy="543261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96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196"/>
          <p:cNvSpPr txBox="1"/>
          <p:nvPr>
            <p:ph idx="1" type="body"/>
          </p:nvPr>
        </p:nvSpPr>
        <p:spPr>
          <a:xfrm rot="5400000">
            <a:off x="2422525" y="185737"/>
            <a:ext cx="4297363" cy="75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196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196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96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270" name="Google Shape;270;p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97"/>
          <p:cNvSpPr txBox="1"/>
          <p:nvPr>
            <p:ph type="title"/>
          </p:nvPr>
        </p:nvSpPr>
        <p:spPr>
          <a:xfrm rot="5400000">
            <a:off x="5623719" y="2682081"/>
            <a:ext cx="5668963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197"/>
          <p:cNvSpPr txBox="1"/>
          <p:nvPr>
            <p:ph idx="1" type="body"/>
          </p:nvPr>
        </p:nvSpPr>
        <p:spPr>
          <a:xfrm rot="5400000">
            <a:off x="1136649" y="100013"/>
            <a:ext cx="5668963" cy="6383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197"/>
          <p:cNvSpPr txBox="1"/>
          <p:nvPr>
            <p:ph idx="10" type="dt"/>
          </p:nvPr>
        </p:nvSpPr>
        <p:spPr>
          <a:xfrm>
            <a:off x="7924800" y="6356350"/>
            <a:ext cx="1066800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97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97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ruleShadow.png" id="276" name="Google Shape;276;p197"/>
          <p:cNvPicPr preferRelativeResize="0"/>
          <p:nvPr/>
        </p:nvPicPr>
        <p:blipFill rotWithShape="1">
          <a:blip r:embed="rId3">
            <a:alphaModFix/>
          </a:blip>
          <a:srcRect b="0" l="0" r="25031" t="0"/>
          <a:stretch/>
        </p:blipFill>
        <p:spPr>
          <a:xfrm flipH="1" rot="5400000">
            <a:off x="4421262" y="3365075"/>
            <a:ext cx="6855164" cy="12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1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1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1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14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2" name="Google Shape;292;p1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1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1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14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8" name="Google Shape;298;p1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14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4" name="Google Shape;304;p14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5" name="Google Shape;305;p1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" name="Google Shape;45;p133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" name="Google Shape;46;p133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7" name="Google Shape;47;p133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" name="Google Shape;48;p133"/>
          <p:cNvSpPr/>
          <p:nvPr/>
        </p:nvSpPr>
        <p:spPr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" name="Google Shape;49;p133"/>
          <p:cNvSpPr/>
          <p:nvPr/>
        </p:nvSpPr>
        <p:spPr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" name="Google Shape;50;p133"/>
          <p:cNvSpPr txBox="1"/>
          <p:nvPr>
            <p:ph idx="1" type="body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b="1" sz="1600" cap="none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Font typeface="Times New Roman"/>
              <a:buNone/>
              <a:defRPr sz="1400">
                <a:solidFill>
                  <a:srgbClr val="888888"/>
                </a:solidFill>
              </a:defRPr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51" name="Google Shape;51;p133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" name="Google Shape;52;p133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cap="flat" cmpd="sng" w="9525">
            <a:solidFill>
              <a:srgbClr val="7A97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" name="Google Shape;53;p133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3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" name="Google Shape;55;p133"/>
          <p:cNvCxnSpPr/>
          <p:nvPr/>
        </p:nvCxnSpPr>
        <p:spPr>
          <a:xfrm>
            <a:off x="152400" y="2438400"/>
            <a:ext cx="8833104" cy="0"/>
          </a:xfrm>
          <a:prstGeom prst="straightConnector1">
            <a:avLst/>
          </a:prstGeom>
          <a:noFill/>
          <a:ln cap="flat" cmpd="sng" w="11425">
            <a:solidFill>
              <a:srgbClr val="7A979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6" name="Google Shape;56;p133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7" name="Google Shape;57;p13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cap="rnd" cmpd="dbl" w="50800">
            <a:solidFill>
              <a:srgbClr val="7A97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8" name="Google Shape;58;p133"/>
          <p:cNvSpPr txBox="1"/>
          <p:nvPr>
            <p:ph idx="12" type="sldNum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33"/>
          <p:cNvSpPr txBox="1"/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b="0" sz="42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4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1" name="Google Shape;311;p14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12" name="Google Shape;312;p14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3" name="Google Shape;313;p14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14" name="Google Shape;314;p1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1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1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14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9" name="Google Shape;329;p14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30" name="Google Shape;330;p1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1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1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14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14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37" name="Google Shape;337;p1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1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1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150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1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1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1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1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151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1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1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1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28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128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1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1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1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152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1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1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152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152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5" name="Google Shape;375;p15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69803"/>
            </a:schemeClr>
          </a:solidFill>
          <a:ln cap="flat" cmpd="sng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p152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152"/>
          <p:cNvSpPr txBox="1"/>
          <p:nvPr>
            <p:ph idx="12" type="sldNum"/>
          </p:nvPr>
        </p:nvSpPr>
        <p:spPr>
          <a:xfrm>
            <a:off x="7786826" y="4625268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" name="Google Shape;378;p152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9" name="Google Shape;379;p152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152"/>
          <p:cNvSpPr txBox="1"/>
          <p:nvPr>
            <p:ph idx="1" type="subTitle"/>
          </p:nvPr>
        </p:nvSpPr>
        <p:spPr>
          <a:xfrm>
            <a:off x="642805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rgbClr val="FFFFFF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1" name="Google Shape;381;p152"/>
          <p:cNvSpPr txBox="1"/>
          <p:nvPr>
            <p:ph type="ctrTitle"/>
          </p:nvPr>
        </p:nvSpPr>
        <p:spPr>
          <a:xfrm>
            <a:off x="604705" y="3227033"/>
            <a:ext cx="6629400" cy="12192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4000"/>
              <a:buFont typeface="Book Antiqua"/>
              <a:buNone/>
              <a:defRPr sz="4000">
                <a:solidFill>
                  <a:srgbClr val="47534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153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p1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153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7" name="Google Shape;387;p153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1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1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0" name="Google Shape;390;p153"/>
          <p:cNvSpPr txBox="1"/>
          <p:nvPr>
            <p:ph type="title"/>
          </p:nvPr>
        </p:nvSpPr>
        <p:spPr>
          <a:xfrm>
            <a:off x="736456" y="3200399"/>
            <a:ext cx="7696200" cy="12954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4000"/>
              <a:buFont typeface="Book Antiqua"/>
              <a:buNone/>
              <a:defRPr sz="4000" cap="none">
                <a:solidFill>
                  <a:srgbClr val="47534C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153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153"/>
          <p:cNvSpPr txBox="1"/>
          <p:nvPr>
            <p:ph idx="1" type="body"/>
          </p:nvPr>
        </p:nvSpPr>
        <p:spPr>
          <a:xfrm>
            <a:off x="736456" y="4607510"/>
            <a:ext cx="7696200" cy="5237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3" name="Google Shape;393;p15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chemeClr val="lt2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4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4"/>
          <p:cNvSpPr txBox="1"/>
          <p:nvPr>
            <p:ph idx="10" type="dt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4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4"/>
          <p:cNvSpPr txBox="1"/>
          <p:nvPr>
            <p:ph idx="12" type="sldNum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5" name="Google Shape;65;p134"/>
          <p:cNvCxnSpPr/>
          <p:nvPr/>
        </p:nvCxnSpPr>
        <p:spPr>
          <a:xfrm flipH="1" rot="10800000">
            <a:off x="4563080" y="1575652"/>
            <a:ext cx="8921" cy="4819557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66" name="Google Shape;66;p134"/>
          <p:cNvSpPr txBox="1"/>
          <p:nvPr>
            <p:ph idx="1" type="body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3537" lvl="0" marL="457200" algn="l">
              <a:spcBef>
                <a:spcPts val="500"/>
              </a:spcBef>
              <a:spcAft>
                <a:spcPts val="0"/>
              </a:spcAft>
              <a:buSzPts val="2125"/>
              <a:buChar char="⚫"/>
              <a:defRPr sz="2500"/>
            </a:lvl1pPr>
            <a:lvl2pPr indent="-308610" lvl="1" marL="914400" algn="l">
              <a:spcBef>
                <a:spcPts val="360"/>
              </a:spcBef>
              <a:spcAft>
                <a:spcPts val="0"/>
              </a:spcAft>
              <a:buSzPts val="1260"/>
              <a:buChar char="⚪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⯍"/>
              <a:defRPr/>
            </a:lvl3pPr>
            <a:lvl4pPr indent="-308610" lvl="3" marL="1828800" algn="l">
              <a:spcBef>
                <a:spcPts val="360"/>
              </a:spcBef>
              <a:spcAft>
                <a:spcPts val="0"/>
              </a:spcAft>
              <a:buSzPts val="1260"/>
              <a:buChar char="🞆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67" name="Google Shape;67;p134"/>
          <p:cNvSpPr txBox="1"/>
          <p:nvPr>
            <p:ph idx="2" type="body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3537" lvl="0" marL="457200" algn="l">
              <a:spcBef>
                <a:spcPts val="500"/>
              </a:spcBef>
              <a:spcAft>
                <a:spcPts val="0"/>
              </a:spcAft>
              <a:buSzPts val="2125"/>
              <a:buChar char="⚫"/>
              <a:defRPr sz="2500"/>
            </a:lvl1pPr>
            <a:lvl2pPr indent="-308610" lvl="1" marL="914400" algn="l">
              <a:spcBef>
                <a:spcPts val="360"/>
              </a:spcBef>
              <a:spcAft>
                <a:spcPts val="0"/>
              </a:spcAft>
              <a:buSzPts val="1260"/>
              <a:buChar char="⚪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⯍"/>
              <a:defRPr/>
            </a:lvl3pPr>
            <a:lvl4pPr indent="-308610" lvl="3" marL="1828800" algn="l">
              <a:spcBef>
                <a:spcPts val="360"/>
              </a:spcBef>
              <a:spcAft>
                <a:spcPts val="0"/>
              </a:spcAft>
              <a:buSzPts val="1260"/>
              <a:buChar char="🞆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4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154"/>
          <p:cNvSpPr txBox="1"/>
          <p:nvPr>
            <p:ph idx="1" type="body"/>
          </p:nvPr>
        </p:nvSpPr>
        <p:spPr>
          <a:xfrm>
            <a:off x="426128" y="1719071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97" name="Google Shape;397;p154"/>
          <p:cNvSpPr txBox="1"/>
          <p:nvPr>
            <p:ph idx="2" type="body"/>
          </p:nvPr>
        </p:nvSpPr>
        <p:spPr>
          <a:xfrm>
            <a:off x="4648200" y="1719071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98" name="Google Shape;398;p1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1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1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5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155"/>
          <p:cNvSpPr txBox="1"/>
          <p:nvPr>
            <p:ph idx="1" type="body"/>
          </p:nvPr>
        </p:nvSpPr>
        <p:spPr>
          <a:xfrm>
            <a:off x="426128" y="1722438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40"/>
              </a:spcBef>
              <a:spcAft>
                <a:spcPts val="0"/>
              </a:spcAft>
              <a:buSzPts val="2200"/>
              <a:buNone/>
              <a:defRPr b="1" sz="22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04" name="Google Shape;404;p155"/>
          <p:cNvSpPr txBox="1"/>
          <p:nvPr>
            <p:ph idx="2" type="body"/>
          </p:nvPr>
        </p:nvSpPr>
        <p:spPr>
          <a:xfrm>
            <a:off x="426128" y="2438400"/>
            <a:ext cx="4040188" cy="3687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05" name="Google Shape;405;p155"/>
          <p:cNvSpPr txBox="1"/>
          <p:nvPr>
            <p:ph idx="3" type="body"/>
          </p:nvPr>
        </p:nvSpPr>
        <p:spPr>
          <a:xfrm>
            <a:off x="4645025" y="172243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40"/>
              </a:spcBef>
              <a:spcAft>
                <a:spcPts val="0"/>
              </a:spcAft>
              <a:buSzPts val="2200"/>
              <a:buNone/>
              <a:defRPr b="1" sz="22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06" name="Google Shape;406;p155"/>
          <p:cNvSpPr txBox="1"/>
          <p:nvPr>
            <p:ph idx="4" type="body"/>
          </p:nvPr>
        </p:nvSpPr>
        <p:spPr>
          <a:xfrm>
            <a:off x="4645025" y="2438400"/>
            <a:ext cx="4041775" cy="3687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07" name="Google Shape;407;p1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1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1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6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1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1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5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8" name="Google Shape;418;p1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1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1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5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15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158"/>
          <p:cNvSpPr txBox="1"/>
          <p:nvPr>
            <p:ph idx="1" type="body"/>
          </p:nvPr>
        </p:nvSpPr>
        <p:spPr>
          <a:xfrm>
            <a:off x="3886200" y="685800"/>
            <a:ext cx="4572000" cy="5257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425" name="Google Shape;425;p1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1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1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p158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158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158"/>
          <p:cNvSpPr txBox="1"/>
          <p:nvPr>
            <p:ph idx="2" type="body"/>
          </p:nvPr>
        </p:nvSpPr>
        <p:spPr>
          <a:xfrm>
            <a:off x="769000" y="2971800"/>
            <a:ext cx="2298634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7534C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431" name="Google Shape;431;p158"/>
          <p:cNvSpPr txBox="1"/>
          <p:nvPr>
            <p:ph type="title"/>
          </p:nvPr>
        </p:nvSpPr>
        <p:spPr>
          <a:xfrm>
            <a:off x="769000" y="1734312"/>
            <a:ext cx="2298634" cy="11916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2000"/>
              <a:buFont typeface="Book Antiqua"/>
              <a:buNone/>
              <a:defRPr b="0" sz="2000">
                <a:solidFill>
                  <a:srgbClr val="6B7C7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p159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5" name="Google Shape;435;p159"/>
          <p:cNvSpPr/>
          <p:nvPr>
            <p:ph idx="2" type="pic"/>
          </p:nvPr>
        </p:nvSpPr>
        <p:spPr>
          <a:xfrm>
            <a:off x="685800" y="621437"/>
            <a:ext cx="7772400" cy="43315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6" name="Google Shape;436;p1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1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8" name="Google Shape;438;p15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159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1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159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p159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159"/>
          <p:cNvSpPr txBox="1"/>
          <p:nvPr>
            <p:ph idx="1" type="body"/>
          </p:nvPr>
        </p:nvSpPr>
        <p:spPr>
          <a:xfrm>
            <a:off x="956289" y="5656556"/>
            <a:ext cx="7244736" cy="401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SzPts val="1500"/>
              <a:buNone/>
              <a:defRPr sz="1500" cap="none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444" name="Google Shape;444;p159"/>
          <p:cNvSpPr txBox="1"/>
          <p:nvPr>
            <p:ph type="title"/>
          </p:nvPr>
        </p:nvSpPr>
        <p:spPr>
          <a:xfrm>
            <a:off x="914400" y="5105400"/>
            <a:ext cx="7328514" cy="523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2000"/>
              <a:buFont typeface="Book Antiqua"/>
              <a:buNone/>
              <a:defRPr b="0" sz="2000">
                <a:solidFill>
                  <a:srgbClr val="6B7C7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60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160"/>
          <p:cNvSpPr txBox="1"/>
          <p:nvPr>
            <p:ph idx="1" type="body"/>
          </p:nvPr>
        </p:nvSpPr>
        <p:spPr>
          <a:xfrm rot="5400000">
            <a:off x="2385218" y="-175419"/>
            <a:ext cx="43735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48" name="Google Shape;448;p1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1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1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61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161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161"/>
          <p:cNvSpPr txBox="1"/>
          <p:nvPr>
            <p:ph type="title"/>
          </p:nvPr>
        </p:nvSpPr>
        <p:spPr>
          <a:xfrm rot="5400000">
            <a:off x="4896852" y="2547152"/>
            <a:ext cx="5788981" cy="1485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161"/>
          <p:cNvSpPr txBox="1"/>
          <p:nvPr>
            <p:ph idx="1" type="body"/>
          </p:nvPr>
        </p:nvSpPr>
        <p:spPr>
          <a:xfrm rot="5400000">
            <a:off x="647699" y="190500"/>
            <a:ext cx="5791201" cy="6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1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1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1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1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8" name="Google Shape;468;p1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1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1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6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16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4" name="Google Shape;474;p1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1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1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bg>
      <p:bgPr>
        <a:solidFill>
          <a:schemeClr val="lt2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35"/>
          <p:cNvCxnSpPr/>
          <p:nvPr/>
        </p:nvCxnSpPr>
        <p:spPr>
          <a:xfrm rot="10800000">
            <a:off x="4572000" y="2200275"/>
            <a:ext cx="0" cy="4187952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70" name="Google Shape;70;p135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35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" name="Google Shape;72;p13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3" name="Google Shape;73;p135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4" name="Google Shape;74;p135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5" name="Google Shape;75;p135"/>
          <p:cNvSpPr/>
          <p:nvPr/>
        </p:nvSpPr>
        <p:spPr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6" name="Google Shape;76;p135"/>
          <p:cNvSpPr txBox="1"/>
          <p:nvPr>
            <p:ph idx="1" type="body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SzPts val="1870"/>
              <a:buNone/>
              <a:defRPr b="1" sz="2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350"/>
              <a:buNone/>
              <a:defRPr b="1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120"/>
              <a:buNone/>
              <a:defRPr b="1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Times New Roman"/>
              <a:buNone/>
              <a:defRPr b="1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77" name="Google Shape;77;p135"/>
          <p:cNvSpPr txBox="1"/>
          <p:nvPr>
            <p:ph idx="2" type="body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SzPts val="1870"/>
              <a:buNone/>
              <a:defRPr b="1" sz="2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350"/>
              <a:buNone/>
              <a:defRPr b="1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120"/>
              <a:buNone/>
              <a:defRPr b="1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Times New Roman"/>
              <a:buNone/>
              <a:defRPr b="1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78" name="Google Shape;78;p135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5"/>
          <p:cNvSpPr txBox="1"/>
          <p:nvPr>
            <p:ph idx="11" type="ftr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0" name="Google Shape;80;p135"/>
          <p:cNvCxnSpPr/>
          <p:nvPr/>
        </p:nvCxnSpPr>
        <p:spPr>
          <a:xfrm>
            <a:off x="152400" y="1280160"/>
            <a:ext cx="8833104" cy="0"/>
          </a:xfrm>
          <a:prstGeom prst="straightConnector1">
            <a:avLst/>
          </a:prstGeom>
          <a:noFill/>
          <a:ln cap="flat" cmpd="sng" w="11425">
            <a:solidFill>
              <a:srgbClr val="7A979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1" name="Google Shape;81;p135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cap="flat" cmpd="sng" w="9525">
            <a:solidFill>
              <a:srgbClr val="7A97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82;p135"/>
          <p:cNvSpPr txBox="1"/>
          <p:nvPr>
            <p:ph idx="3" type="body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1pPr>
            <a:lvl2pPr indent="-308610" lvl="1" marL="914400" algn="l">
              <a:spcBef>
                <a:spcPts val="360"/>
              </a:spcBef>
              <a:spcAft>
                <a:spcPts val="0"/>
              </a:spcAft>
              <a:buSzPts val="1260"/>
              <a:buChar char="⚪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⯍"/>
              <a:defRPr/>
            </a:lvl3pPr>
            <a:lvl4pPr indent="-308610" lvl="3" marL="1828800" algn="l">
              <a:spcBef>
                <a:spcPts val="360"/>
              </a:spcBef>
              <a:spcAft>
                <a:spcPts val="0"/>
              </a:spcAft>
              <a:buSzPts val="1260"/>
              <a:buChar char="🞆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83" name="Google Shape;83;p135"/>
          <p:cNvSpPr txBox="1"/>
          <p:nvPr>
            <p:ph idx="4" type="body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1pPr>
            <a:lvl2pPr indent="-308610" lvl="1" marL="914400" algn="l">
              <a:spcBef>
                <a:spcPts val="360"/>
              </a:spcBef>
              <a:spcAft>
                <a:spcPts val="0"/>
              </a:spcAft>
              <a:buSzPts val="1260"/>
              <a:buChar char="⚪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⯍"/>
              <a:defRPr/>
            </a:lvl3pPr>
            <a:lvl4pPr indent="-308610" lvl="3" marL="1828800" algn="l">
              <a:spcBef>
                <a:spcPts val="360"/>
              </a:spcBef>
              <a:spcAft>
                <a:spcPts val="0"/>
              </a:spcAft>
              <a:buSzPts val="1260"/>
              <a:buChar char="🞆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84" name="Google Shape;84;p135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5" name="Google Shape;85;p135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cap="rnd" cmpd="dbl" w="50800">
            <a:solidFill>
              <a:srgbClr val="7A97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6" name="Google Shape;86;p135"/>
          <p:cNvSpPr txBox="1"/>
          <p:nvPr>
            <p:ph idx="12" type="sldNum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ct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135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6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16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0" name="Google Shape;480;p1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1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1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16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86" name="Google Shape;486;p16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87" name="Google Shape;487;p1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1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1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16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3" name="Google Shape;493;p16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4" name="Google Shape;494;p16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5" name="Google Shape;495;p16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6" name="Google Shape;496;p1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1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1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1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1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1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1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1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6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16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1" name="Google Shape;511;p16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12" name="Google Shape;512;p1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6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16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19" name="Google Shape;519;p1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1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1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7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170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5" name="Google Shape;525;p1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1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1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71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171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1" name="Google Shape;531;p1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1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1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541" name="Google Shape;541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542" name="Google Shape;542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88"/>
            <a:ext cx="9144000" cy="5432612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32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132"/>
          <p:cNvSpPr txBox="1"/>
          <p:nvPr>
            <p:ph idx="1" type="body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5" name="Google Shape;545;p132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132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132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6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6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6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6"/>
          <p:cNvSpPr txBox="1"/>
          <p:nvPr>
            <p:ph idx="12" type="sldNum"/>
          </p:nvPr>
        </p:nvSpPr>
        <p:spPr>
          <a:xfrm>
            <a:off x="4343400" y="1036020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549" name="Google Shape;549;p1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72"/>
          <p:cNvSpPr txBox="1"/>
          <p:nvPr>
            <p:ph type="ctrTitle"/>
          </p:nvPr>
        </p:nvSpPr>
        <p:spPr>
          <a:xfrm>
            <a:off x="779463" y="1918447"/>
            <a:ext cx="75834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172"/>
          <p:cNvSpPr txBox="1"/>
          <p:nvPr>
            <p:ph idx="1" type="subTitle"/>
          </p:nvPr>
        </p:nvSpPr>
        <p:spPr>
          <a:xfrm>
            <a:off x="779463" y="3478306"/>
            <a:ext cx="7583487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2" name="Google Shape;552;p172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172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172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ruleShadow.png" id="555" name="Google Shape;555;p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3984"/>
            <a:ext cx="9144000" cy="12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icture">
  <p:cSld name="Title Slide with Picture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557" name="Google Shape;557;p1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73"/>
          <p:cNvSpPr txBox="1"/>
          <p:nvPr>
            <p:ph type="ctrTitle"/>
          </p:nvPr>
        </p:nvSpPr>
        <p:spPr>
          <a:xfrm>
            <a:off x="779463" y="789081"/>
            <a:ext cx="75834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173"/>
          <p:cNvSpPr txBox="1"/>
          <p:nvPr>
            <p:ph idx="1" type="subTitle"/>
          </p:nvPr>
        </p:nvSpPr>
        <p:spPr>
          <a:xfrm>
            <a:off x="779463" y="4724400"/>
            <a:ext cx="7583487" cy="1385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0" name="Google Shape;560;p173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173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173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ruleShadow.png" id="563" name="Google Shape;563;p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3984"/>
            <a:ext cx="9144000" cy="12501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73"/>
          <p:cNvSpPr/>
          <p:nvPr>
            <p:ph idx="2" type="pic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cap="flat" cmpd="sng" w="1270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ustria"/>
              <a:buNone/>
              <a:defRPr b="0" i="0" sz="1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200"/>
              <a:buFont typeface="Lustria"/>
              <a:buChar char="•"/>
              <a:defRPr b="0" i="0" sz="2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ustria"/>
              <a:buChar char="•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Lustria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ustria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36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566" name="Google Shape;566;p1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46984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567" name="Google Shape;567;p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74"/>
          <p:cNvSpPr txBox="1"/>
          <p:nvPr>
            <p:ph type="title"/>
          </p:nvPr>
        </p:nvSpPr>
        <p:spPr>
          <a:xfrm>
            <a:off x="779463" y="2971800"/>
            <a:ext cx="7583487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Baskerville"/>
              <a:buNone/>
              <a:defRPr sz="4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174"/>
          <p:cNvSpPr txBox="1"/>
          <p:nvPr>
            <p:ph idx="1" type="body"/>
          </p:nvPr>
        </p:nvSpPr>
        <p:spPr>
          <a:xfrm>
            <a:off x="779463" y="4724400"/>
            <a:ext cx="7583487" cy="1398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ustria"/>
              <a:buNone/>
              <a:defRPr sz="18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0" name="Google Shape;570;p174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74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174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574" name="Google Shape;574;p1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575" name="Google Shape;575;p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88"/>
            <a:ext cx="9144000" cy="5432612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75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175"/>
          <p:cNvSpPr txBox="1"/>
          <p:nvPr>
            <p:ph idx="1" type="body"/>
          </p:nvPr>
        </p:nvSpPr>
        <p:spPr>
          <a:xfrm>
            <a:off x="779463" y="1828800"/>
            <a:ext cx="3566160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78" name="Google Shape;578;p175"/>
          <p:cNvSpPr txBox="1"/>
          <p:nvPr>
            <p:ph idx="2" type="body"/>
          </p:nvPr>
        </p:nvSpPr>
        <p:spPr>
          <a:xfrm>
            <a:off x="4796791" y="1828800"/>
            <a:ext cx="3566160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79" name="Google Shape;579;p175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175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175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583" name="Google Shape;583;p1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584" name="Google Shape;584;p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88"/>
            <a:ext cx="9144000" cy="5432612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176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76"/>
          <p:cNvSpPr txBox="1"/>
          <p:nvPr>
            <p:ph idx="1" type="body"/>
          </p:nvPr>
        </p:nvSpPr>
        <p:spPr>
          <a:xfrm>
            <a:off x="779463" y="1524000"/>
            <a:ext cx="356616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7" name="Google Shape;587;p176"/>
          <p:cNvSpPr txBox="1"/>
          <p:nvPr>
            <p:ph idx="2" type="body"/>
          </p:nvPr>
        </p:nvSpPr>
        <p:spPr>
          <a:xfrm>
            <a:off x="779463" y="2393576"/>
            <a:ext cx="3566160" cy="373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88" name="Google Shape;588;p176"/>
          <p:cNvSpPr txBox="1"/>
          <p:nvPr>
            <p:ph idx="3" type="body"/>
          </p:nvPr>
        </p:nvSpPr>
        <p:spPr>
          <a:xfrm>
            <a:off x="4796791" y="1524000"/>
            <a:ext cx="356616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9" name="Google Shape;589;p176"/>
          <p:cNvSpPr txBox="1"/>
          <p:nvPr>
            <p:ph idx="4" type="body"/>
          </p:nvPr>
        </p:nvSpPr>
        <p:spPr>
          <a:xfrm>
            <a:off x="4796791" y="2393576"/>
            <a:ext cx="3566160" cy="373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90" name="Google Shape;590;p176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176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176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594" name="Google Shape;594;p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77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177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177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177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FullBackground.jpg" id="599" name="Google Shape;599;p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601" name="Google Shape;601;p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78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178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178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606" name="Google Shape;606;p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179"/>
          <p:cNvSpPr txBox="1"/>
          <p:nvPr>
            <p:ph type="title"/>
          </p:nvPr>
        </p:nvSpPr>
        <p:spPr>
          <a:xfrm>
            <a:off x="301752" y="273049"/>
            <a:ext cx="3962400" cy="1690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Baskerville"/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179"/>
          <p:cNvSpPr txBox="1"/>
          <p:nvPr>
            <p:ph idx="1" type="body"/>
          </p:nvPr>
        </p:nvSpPr>
        <p:spPr>
          <a:xfrm>
            <a:off x="4866401" y="273050"/>
            <a:ext cx="3959352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indent="-368300" lvl="1" marL="914400" algn="l">
              <a:spcBef>
                <a:spcPts val="600"/>
              </a:spcBef>
              <a:spcAft>
                <a:spcPts val="0"/>
              </a:spcAft>
              <a:buSzPts val="2200"/>
              <a:buChar char="•"/>
              <a:defRPr sz="2200"/>
            </a:lvl2pPr>
            <a:lvl3pPr indent="-355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09" name="Google Shape;609;p179"/>
          <p:cNvSpPr txBox="1"/>
          <p:nvPr>
            <p:ph idx="2" type="body"/>
          </p:nvPr>
        </p:nvSpPr>
        <p:spPr>
          <a:xfrm>
            <a:off x="301752" y="1975104"/>
            <a:ext cx="3962400" cy="32004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10" name="Google Shape;610;p179"/>
          <p:cNvSpPr txBox="1"/>
          <p:nvPr>
            <p:ph idx="10" type="dt"/>
          </p:nvPr>
        </p:nvSpPr>
        <p:spPr>
          <a:xfrm>
            <a:off x="2667000" y="6356350"/>
            <a:ext cx="1622612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179"/>
          <p:cNvSpPr txBox="1"/>
          <p:nvPr>
            <p:ph idx="11" type="ftr"/>
          </p:nvPr>
        </p:nvSpPr>
        <p:spPr>
          <a:xfrm>
            <a:off x="242047" y="6356350"/>
            <a:ext cx="1891553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2" name="Google Shape;612;p179"/>
          <p:cNvSpPr txBox="1"/>
          <p:nvPr>
            <p:ph idx="12" type="sldNum"/>
          </p:nvPr>
        </p:nvSpPr>
        <p:spPr>
          <a:xfrm>
            <a:off x="1892808" y="5748338"/>
            <a:ext cx="762000" cy="5762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0" lvl="1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0" lvl="2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0" lvl="3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0" lvl="4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0" lvl="5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0" lvl="6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0" lvl="7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0" lvl="8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ruleShadow.png" id="613" name="Google Shape;613;p179"/>
          <p:cNvPicPr preferRelativeResize="0"/>
          <p:nvPr/>
        </p:nvPicPr>
        <p:blipFill rotWithShape="1">
          <a:blip r:embed="rId3">
            <a:alphaModFix/>
          </a:blip>
          <a:srcRect b="0" l="0" r="25031" t="0"/>
          <a:stretch/>
        </p:blipFill>
        <p:spPr>
          <a:xfrm rot="-5400000">
            <a:off x="1086391" y="3365075"/>
            <a:ext cx="6855164" cy="12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615" name="Google Shape;615;p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ruleShadow.png" id="616" name="Google Shape;616;p180"/>
          <p:cNvPicPr preferRelativeResize="0"/>
          <p:nvPr/>
        </p:nvPicPr>
        <p:blipFill rotWithShape="1">
          <a:blip r:embed="rId3">
            <a:alphaModFix/>
          </a:blip>
          <a:srcRect b="0" l="0" r="25031" t="0"/>
          <a:stretch/>
        </p:blipFill>
        <p:spPr>
          <a:xfrm rot="-5400000">
            <a:off x="1086391" y="3365075"/>
            <a:ext cx="6855164" cy="125016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80"/>
          <p:cNvSpPr txBox="1"/>
          <p:nvPr>
            <p:ph type="title"/>
          </p:nvPr>
        </p:nvSpPr>
        <p:spPr>
          <a:xfrm>
            <a:off x="301752" y="274320"/>
            <a:ext cx="3959352" cy="1691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Baskerville"/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180"/>
          <p:cNvSpPr/>
          <p:nvPr>
            <p:ph idx="2" type="pic"/>
          </p:nvPr>
        </p:nvSpPr>
        <p:spPr>
          <a:xfrm>
            <a:off x="4864608" y="264907"/>
            <a:ext cx="3959352" cy="6328186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0800" rotWithShape="0" algn="tl">
              <a:schemeClr val="lt1">
                <a:alpha val="40000"/>
              </a:scheme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800"/>
              <a:buFont typeface="Lustria"/>
              <a:buNone/>
              <a:defRPr b="0" i="0" sz="2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Lustria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ustria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19" name="Google Shape;619;p180"/>
          <p:cNvSpPr txBox="1"/>
          <p:nvPr>
            <p:ph idx="1" type="body"/>
          </p:nvPr>
        </p:nvSpPr>
        <p:spPr>
          <a:xfrm>
            <a:off x="301752" y="1970801"/>
            <a:ext cx="3959352" cy="32004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0" name="Google Shape;620;p180"/>
          <p:cNvSpPr txBox="1"/>
          <p:nvPr>
            <p:ph idx="10" type="dt"/>
          </p:nvPr>
        </p:nvSpPr>
        <p:spPr>
          <a:xfrm>
            <a:off x="2670048" y="6356350"/>
            <a:ext cx="1627632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p180"/>
          <p:cNvSpPr txBox="1"/>
          <p:nvPr>
            <p:ph idx="11" type="ftr"/>
          </p:nvPr>
        </p:nvSpPr>
        <p:spPr>
          <a:xfrm>
            <a:off x="242047" y="6356350"/>
            <a:ext cx="1892808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180"/>
          <p:cNvSpPr txBox="1"/>
          <p:nvPr>
            <p:ph idx="12" type="sldNum"/>
          </p:nvPr>
        </p:nvSpPr>
        <p:spPr>
          <a:xfrm>
            <a:off x="1892808" y="5738129"/>
            <a:ext cx="758952" cy="5760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0" lvl="1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0" lvl="2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0" lvl="3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0" lvl="4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0" lvl="5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0" lvl="6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0" lvl="7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0" lvl="8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above Caption">
  <p:cSld name="Picture above Caption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624" name="Google Shape;624;p1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181"/>
          <p:cNvSpPr txBox="1"/>
          <p:nvPr>
            <p:ph type="title"/>
          </p:nvPr>
        </p:nvSpPr>
        <p:spPr>
          <a:xfrm>
            <a:off x="762000" y="40386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Baskerville"/>
              <a:buNone/>
              <a:defRPr sz="36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181"/>
          <p:cNvSpPr/>
          <p:nvPr>
            <p:ph idx="2" type="pic"/>
          </p:nvPr>
        </p:nvSpPr>
        <p:spPr>
          <a:xfrm>
            <a:off x="342900" y="265176"/>
            <a:ext cx="8458200" cy="3697224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0800" rotWithShape="0" algn="tl">
              <a:schemeClr val="lt1">
                <a:alpha val="40000"/>
              </a:scheme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800"/>
              <a:buFont typeface="Lustria"/>
              <a:buNone/>
              <a:defRPr b="0" i="0" sz="2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Lustria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ustria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rgbClr val="84848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27" name="Google Shape;627;p181"/>
          <p:cNvSpPr txBox="1"/>
          <p:nvPr>
            <p:ph idx="1" type="body"/>
          </p:nvPr>
        </p:nvSpPr>
        <p:spPr>
          <a:xfrm>
            <a:off x="762000" y="5042647"/>
            <a:ext cx="7620000" cy="1129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8" name="Google Shape;628;p181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181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181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7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5" name="Google Shape;95;p137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6" name="Google Shape;96;p137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7" name="Google Shape;97;p13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8" name="Google Shape;98;p137"/>
          <p:cNvSpPr/>
          <p:nvPr/>
        </p:nvSpPr>
        <p:spPr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9" name="Google Shape;99;p137"/>
          <p:cNvSpPr/>
          <p:nvPr/>
        </p:nvSpPr>
        <p:spPr>
          <a:xfrm>
            <a:off x="152400" y="158496"/>
            <a:ext cx="8833104" cy="6547104"/>
          </a:xfrm>
          <a:prstGeom prst="rect">
            <a:avLst/>
          </a:prstGeom>
          <a:noFill/>
          <a:ln cap="flat" cmpd="sng" w="9525">
            <a:solidFill>
              <a:srgbClr val="7A97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0" name="Google Shape;100;p137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37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37"/>
          <p:cNvSpPr txBox="1"/>
          <p:nvPr>
            <p:ph idx="12" type="sldNum"/>
          </p:nvPr>
        </p:nvSpPr>
        <p:spPr>
          <a:xfrm>
            <a:off x="4267200" y="6324600"/>
            <a:ext cx="609600" cy="441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82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3" name="Google Shape;633;p182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182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ruleShadow.png" id="636" name="Google Shape;636;p1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592"/>
            <a:ext cx="9144000" cy="12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lay-FullBackground.jpg" id="637" name="Google Shape;637;p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88"/>
            <a:ext cx="9144000" cy="5432612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83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183"/>
          <p:cNvSpPr txBox="1"/>
          <p:nvPr>
            <p:ph idx="1" type="body"/>
          </p:nvPr>
        </p:nvSpPr>
        <p:spPr>
          <a:xfrm rot="5400000">
            <a:off x="2422525" y="185737"/>
            <a:ext cx="4297363" cy="75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0" name="Google Shape;640;p183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1" name="Google Shape;641;p183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2" name="Google Shape;642;p183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ay-FullBackground.jpg" id="644" name="Google Shape;644;p1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84"/>
          <p:cNvSpPr txBox="1"/>
          <p:nvPr>
            <p:ph type="title"/>
          </p:nvPr>
        </p:nvSpPr>
        <p:spPr>
          <a:xfrm rot="5400000">
            <a:off x="5623719" y="2682081"/>
            <a:ext cx="5668963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6" name="Google Shape;646;p184"/>
          <p:cNvSpPr txBox="1"/>
          <p:nvPr>
            <p:ph idx="1" type="body"/>
          </p:nvPr>
        </p:nvSpPr>
        <p:spPr>
          <a:xfrm rot="5400000">
            <a:off x="1136649" y="100013"/>
            <a:ext cx="5668963" cy="6383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7" name="Google Shape;647;p184"/>
          <p:cNvSpPr txBox="1"/>
          <p:nvPr>
            <p:ph idx="10" type="dt"/>
          </p:nvPr>
        </p:nvSpPr>
        <p:spPr>
          <a:xfrm>
            <a:off x="7924800" y="6356350"/>
            <a:ext cx="1066800" cy="365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184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9" name="Google Shape;649;p184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verlay-ruleShadow.png" id="650" name="Google Shape;650;p184"/>
          <p:cNvPicPr preferRelativeResize="0"/>
          <p:nvPr/>
        </p:nvPicPr>
        <p:blipFill rotWithShape="1">
          <a:blip r:embed="rId3">
            <a:alphaModFix/>
          </a:blip>
          <a:srcRect b="0" l="0" r="25031" t="0"/>
          <a:stretch/>
        </p:blipFill>
        <p:spPr>
          <a:xfrm flipH="1" rot="5400000">
            <a:off x="4421262" y="3365075"/>
            <a:ext cx="6855164" cy="12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8"/>
          <p:cNvSpPr/>
          <p:nvPr/>
        </p:nvSpPr>
        <p:spPr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" name="Google Shape;105;p13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" name="Google Shape;106;p138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" name="Google Shape;107;p138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Google Shape;108;p138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9" name="Google Shape;109;p13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0" name="Google Shape;110;p138"/>
          <p:cNvSpPr txBox="1"/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imes New Roman"/>
              <a:buNone/>
              <a:defRPr b="1" sz="2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38"/>
          <p:cNvSpPr txBox="1"/>
          <p:nvPr>
            <p:ph idx="1" type="body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Font typeface="Times New Roman"/>
              <a:buNone/>
              <a:defRPr sz="9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112" name="Google Shape;112;p138"/>
          <p:cNvSpPr/>
          <p:nvPr/>
        </p:nvSpPr>
        <p:spPr>
          <a:xfrm>
            <a:off x="152400" y="152400"/>
            <a:ext cx="8833104" cy="6547104"/>
          </a:xfrm>
          <a:prstGeom prst="rect">
            <a:avLst/>
          </a:prstGeom>
          <a:noFill/>
          <a:ln cap="flat" cmpd="sng" w="9525">
            <a:solidFill>
              <a:srgbClr val="7A97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13" name="Google Shape;113;p138"/>
          <p:cNvCxnSpPr/>
          <p:nvPr/>
        </p:nvCxnSpPr>
        <p:spPr>
          <a:xfrm>
            <a:off x="152400" y="533400"/>
            <a:ext cx="8833104" cy="0"/>
          </a:xfrm>
          <a:prstGeom prst="straightConnector1">
            <a:avLst/>
          </a:prstGeom>
          <a:noFill/>
          <a:ln cap="flat" cmpd="sng" w="11425">
            <a:solidFill>
              <a:srgbClr val="7A979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14" name="Google Shape;114;p138"/>
          <p:cNvSpPr txBox="1"/>
          <p:nvPr>
            <p:ph idx="2" type="body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1pPr>
            <a:lvl2pPr indent="-308610" lvl="1" marL="914400" algn="l">
              <a:spcBef>
                <a:spcPts val="360"/>
              </a:spcBef>
              <a:spcAft>
                <a:spcPts val="0"/>
              </a:spcAft>
              <a:buSzPts val="1260"/>
              <a:buChar char="⚪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⯍"/>
              <a:defRPr/>
            </a:lvl3pPr>
            <a:lvl4pPr indent="-308610" lvl="3" marL="1828800" algn="l">
              <a:spcBef>
                <a:spcPts val="360"/>
              </a:spcBef>
              <a:spcAft>
                <a:spcPts val="0"/>
              </a:spcAft>
              <a:buSzPts val="1260"/>
              <a:buChar char="🞆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115" name="Google Shape;115;p138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6" name="Google Shape;116;p138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cap="rnd" cmpd="dbl" w="50800">
            <a:solidFill>
              <a:srgbClr val="7A97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7" name="Google Shape;117;p138"/>
          <p:cNvSpPr txBox="1"/>
          <p:nvPr>
            <p:ph idx="12" type="sldNum"/>
          </p:nvPr>
        </p:nvSpPr>
        <p:spPr>
          <a:xfrm>
            <a:off x="1371600" y="312738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138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9" name="Google Shape;119;p138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38"/>
          <p:cNvSpPr txBox="1"/>
          <p:nvPr>
            <p:ph idx="11" type="ftr"/>
          </p:nvPr>
        </p:nvSpPr>
        <p:spPr>
          <a:xfrm>
            <a:off x="301752" y="6410848"/>
            <a:ext cx="338328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139"/>
          <p:cNvCxnSpPr/>
          <p:nvPr/>
        </p:nvCxnSpPr>
        <p:spPr>
          <a:xfrm>
            <a:off x="152400" y="533400"/>
            <a:ext cx="8833104" cy="0"/>
          </a:xfrm>
          <a:prstGeom prst="straightConnector1">
            <a:avLst/>
          </a:prstGeom>
          <a:noFill/>
          <a:ln cap="flat" cmpd="sng" w="11425">
            <a:solidFill>
              <a:srgbClr val="7A979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23" name="Google Shape;123;p139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4" name="Google Shape;124;p139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5" name="Google Shape;125;p139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6" name="Google Shape;126;p13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7" name="Google Shape;127;p139"/>
          <p:cNvSpPr/>
          <p:nvPr/>
        </p:nvSpPr>
        <p:spPr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8" name="Google Shape;128;p13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9" name="Google Shape;129;p139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cap="flat" cmpd="sng" w="9525">
            <a:solidFill>
              <a:srgbClr val="7A97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0" name="Google Shape;130;p13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1" name="Google Shape;131;p139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cap="rnd" cmpd="dbl" w="50800">
            <a:solidFill>
              <a:srgbClr val="7A97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2" name="Google Shape;132;p139"/>
          <p:cNvSpPr txBox="1"/>
          <p:nvPr>
            <p:ph idx="12" type="sldNum"/>
          </p:nvPr>
        </p:nvSpPr>
        <p:spPr>
          <a:xfrm>
            <a:off x="1371600" y="312738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139"/>
          <p:cNvSpPr txBox="1"/>
          <p:nvPr>
            <p:ph type="title"/>
          </p:nvPr>
        </p:nvSpPr>
        <p:spPr>
          <a:xfrm>
            <a:off x="3000375" y="5029200"/>
            <a:ext cx="5867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None/>
              <a:defRPr b="1" sz="2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39"/>
          <p:cNvSpPr/>
          <p:nvPr>
            <p:ph idx="2" type="pic"/>
          </p:nvPr>
        </p:nvSpPr>
        <p:spPr>
          <a:xfrm>
            <a:off x="3000375" y="609600"/>
            <a:ext cx="58674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Noto Sans Symbols"/>
              <a:buNone/>
              <a:defRPr b="0" i="0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⚪"/>
              <a:defRPr b="0" i="0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⯍"/>
              <a:def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🞆"/>
              <a:def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b="0" i="0" sz="1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b="0" i="0" sz="1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35" name="Google Shape;135;p139"/>
          <p:cNvSpPr txBox="1"/>
          <p:nvPr>
            <p:ph idx="1" type="body"/>
          </p:nvPr>
        </p:nvSpPr>
        <p:spPr>
          <a:xfrm>
            <a:off x="381000" y="990600"/>
            <a:ext cx="24384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360"/>
              <a:buFont typeface="Times New Roman"/>
              <a:buNone/>
              <a:defRPr sz="1600">
                <a:solidFill>
                  <a:srgbClr val="FFFFFF"/>
                </a:solidFill>
              </a:defRPr>
            </a:lvl1pPr>
            <a:lvl2pPr indent="-281940" lvl="1" marL="914400" algn="l">
              <a:spcBef>
                <a:spcPts val="1000"/>
              </a:spcBef>
              <a:spcAft>
                <a:spcPts val="0"/>
              </a:spcAft>
              <a:buSzPts val="840"/>
              <a:buChar char="⚪"/>
              <a:defRPr sz="1200"/>
            </a:lvl2pPr>
            <a:lvl3pPr indent="-276225" lvl="2" marL="1371600" algn="l">
              <a:spcBef>
                <a:spcPts val="200"/>
              </a:spcBef>
              <a:spcAft>
                <a:spcPts val="0"/>
              </a:spcAft>
              <a:buSzPts val="750"/>
              <a:buChar char="⯍"/>
              <a:defRPr sz="1000"/>
            </a:lvl3pPr>
            <a:lvl4pPr indent="-268605" lvl="3" marL="1828800" algn="l">
              <a:spcBef>
                <a:spcPts val="180"/>
              </a:spcBef>
              <a:spcAft>
                <a:spcPts val="0"/>
              </a:spcAft>
              <a:buSzPts val="630"/>
              <a:buChar char="🞆"/>
              <a:defRPr sz="900"/>
            </a:lvl4pPr>
            <a:lvl5pPr indent="-285750" lvl="4" marL="2286000" algn="l">
              <a:spcBef>
                <a:spcPts val="180"/>
              </a:spcBef>
              <a:spcAft>
                <a:spcPts val="0"/>
              </a:spcAft>
              <a:buSzPts val="900"/>
              <a:buFont typeface="Times New Roman"/>
              <a:buChar char="•"/>
              <a:defRPr sz="9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/>
        </p:txBody>
      </p:sp>
      <p:sp>
        <p:nvSpPr>
          <p:cNvPr id="136" name="Google Shape;136;p139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7" name="Google Shape;137;p139"/>
          <p:cNvSpPr txBox="1"/>
          <p:nvPr>
            <p:ph idx="10" type="dt"/>
          </p:nvPr>
        </p:nvSpPr>
        <p:spPr>
          <a:xfrm>
            <a:off x="5788152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39"/>
          <p:cNvSpPr txBox="1"/>
          <p:nvPr>
            <p:ph idx="11" type="ftr"/>
          </p:nvPr>
        </p:nvSpPr>
        <p:spPr>
          <a:xfrm>
            <a:off x="301752" y="6410848"/>
            <a:ext cx="35844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7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1.xml"/><Relationship Id="rId16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11;p120"/>
          <p:cNvSpPr/>
          <p:nvPr/>
        </p:nvSpPr>
        <p:spPr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" name="Google Shape;12;p12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" name="Google Shape;13;p120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" name="Google Shape;14;p120"/>
          <p:cNvSpPr/>
          <p:nvPr/>
        </p:nvSpPr>
        <p:spPr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15;p120"/>
          <p:cNvSpPr txBox="1"/>
          <p:nvPr>
            <p:ph idx="10" type="dt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6" name="Google Shape;16;p120"/>
          <p:cNvSpPr txBox="1"/>
          <p:nvPr>
            <p:ph idx="11" type="ftr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7" name="Google Shape;17;p120"/>
          <p:cNvSpPr/>
          <p:nvPr/>
        </p:nvSpPr>
        <p:spPr>
          <a:xfrm>
            <a:off x="152400" y="155448"/>
            <a:ext cx="8833104" cy="6547104"/>
          </a:xfrm>
          <a:prstGeom prst="rect">
            <a:avLst/>
          </a:prstGeom>
          <a:noFill/>
          <a:ln cap="flat" cmpd="sng" w="9525">
            <a:solidFill>
              <a:srgbClr val="7A979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8" name="Google Shape;18;p120"/>
          <p:cNvCxnSpPr/>
          <p:nvPr/>
        </p:nvCxnSpPr>
        <p:spPr>
          <a:xfrm>
            <a:off x="152400" y="1276743"/>
            <a:ext cx="8833104" cy="0"/>
          </a:xfrm>
          <a:prstGeom prst="straightConnector1">
            <a:avLst/>
          </a:prstGeom>
          <a:noFill/>
          <a:ln cap="flat" cmpd="sng" w="9525">
            <a:solidFill>
              <a:srgbClr val="7A979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9" name="Google Shape;19;p120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" name="Google Shape;20;p120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  <a:defRPr b="0" i="0" sz="3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120"/>
          <p:cNvSpPr txBox="1"/>
          <p:nvPr>
            <p:ph idx="1" type="body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332" lvl="0" marL="457200" marR="0" rtl="0" algn="l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⚫"/>
              <a:defRPr b="0" i="0" sz="2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26390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⚪"/>
              <a:defRPr b="0" i="0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238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⯍"/>
              <a:def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🞆"/>
              <a:def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20039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b="0" i="0" sz="1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b="0" i="0" sz="1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08609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b="0" i="0" sz="1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3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Baskerville"/>
              <a:buNone/>
              <a:defRPr b="0" i="0" sz="48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2" name="Google Shape;162;p123"/>
          <p:cNvSpPr txBox="1"/>
          <p:nvPr>
            <p:ph idx="1" type="body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Char char="•"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68300" lvl="1" marL="914400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200"/>
              <a:buFont typeface="Lustria"/>
              <a:buChar char="•"/>
              <a:defRPr b="0" i="0" sz="2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ustria"/>
              <a:buChar char="•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Lustria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ustria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3" name="Google Shape;163;p123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4" name="Google Shape;164;p123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5" name="Google Shape;165;p123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9" name="Google Shape;279;p1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p1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4" name="Google Shape;354;p12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1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5" name="Google Shape;355;p127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6" name="Google Shape;356;p1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7" name="Google Shape;357;p1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8" name="Google Shape;358;p1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127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127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1" name="Google Shape;361;p127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1" name="Google Shape;461;p12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2" name="Google Shape;462;p1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3" name="Google Shape;463;p1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4" name="Google Shape;464;p1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31"/>
          <p:cNvSpPr txBox="1"/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Baskerville"/>
              <a:buNone/>
              <a:defRPr b="0" i="0" sz="48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6" name="Google Shape;536;p131"/>
          <p:cNvSpPr txBox="1"/>
          <p:nvPr>
            <p:ph idx="1" type="body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ustria"/>
              <a:buChar char="•"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68300" lvl="1" marL="914400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2200"/>
              <a:buFont typeface="Lustria"/>
              <a:buChar char="•"/>
              <a:defRPr b="0" i="0" sz="2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55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ustria"/>
              <a:buChar char="•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42900" lvl="3" marL="1828800" marR="0" rtl="0" algn="l">
              <a:spcBef>
                <a:spcPts val="60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Lustria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429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ustria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rgbClr val="84848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7" name="Google Shape;537;p131"/>
          <p:cNvSpPr txBox="1"/>
          <p:nvPr>
            <p:ph idx="10" type="dt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8" name="Google Shape;538;p131"/>
          <p:cNvSpPr txBox="1"/>
          <p:nvPr>
            <p:ph idx="11" type="ftr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9" name="Google Shape;539;p131"/>
          <p:cNvSpPr txBox="1"/>
          <p:nvPr>
            <p:ph idx="12" type="sldNum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64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72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30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66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71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74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7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7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17.png"/><Relationship Id="rId6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chart" Target="../charts/chart1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chart" Target="../charts/chart2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chart" Target="../charts/chart3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chart" Target="../charts/chart4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chart" Target="../charts/chart5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chart" Target="../charts/chart6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5" Type="http://schemas.openxmlformats.org/officeDocument/2006/relationships/image" Target="../media/image4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chart" Target="../charts/chart7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chart" Target="../charts/chart8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chart" Target="../charts/chart9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chart" Target="../charts/chart10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chart" Target="../charts/chart11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chart" Target="../charts/chart12.xml"/></Relationships>
</file>

<file path=ppt/slides/_rels/slide64.xml.rels><?xml version="1.0" encoding="UTF-8" standalone="yes"?><Relationships xmlns="http://schemas.openxmlformats.org/package/2006/relationships"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45.png"/><Relationship Id="rId7" Type="http://schemas.openxmlformats.org/officeDocument/2006/relationships/image" Target="../media/image44.png"/><Relationship Id="rId8" Type="http://schemas.openxmlformats.org/officeDocument/2006/relationships/image" Target="../media/image4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3.png"/><Relationship Id="rId4" Type="http://schemas.openxmlformats.org/officeDocument/2006/relationships/image" Target="../media/image56.jpg"/><Relationship Id="rId5" Type="http://schemas.openxmlformats.org/officeDocument/2006/relationships/image" Target="../media/image60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chart" Target="../charts/chart13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chart" Target="../charts/chart14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9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books.google.ca/books?id=EwajBQAAQBAJ&amp;pg=PA1336" TargetMode="External"/><Relationship Id="rId4" Type="http://schemas.openxmlformats.org/officeDocument/2006/relationships/hyperlink" Target="https://en.wikipedia.org/wiki/International_Standard_Book_Number" TargetMode="External"/><Relationship Id="rId5" Type="http://schemas.openxmlformats.org/officeDocument/2006/relationships/hyperlink" Target="https://en.wikipedia.org/wiki/Special:BookSources/9780323070539" TargetMode="External"/><Relationship Id="rId6" Type="http://schemas.openxmlformats.org/officeDocument/2006/relationships/hyperlink" Target="https://en.wikipedia.org/wiki/International_Standard_Book_Number" TargetMode="External"/><Relationship Id="rId7" Type="http://schemas.openxmlformats.org/officeDocument/2006/relationships/hyperlink" Target="https://en.wikipedia.org/wiki/Special:BookSources/9283204298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5" Type="http://schemas.openxmlformats.org/officeDocument/2006/relationships/image" Target="../media/image4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chart" Target="../charts/chart15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2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chart" Target="../charts/chart16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Relationship Id="rId5" Type="http://schemas.openxmlformats.org/officeDocument/2006/relationships/image" Target="../media/image47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chart" Target="../charts/chart17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3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75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96.xml"/><Relationship Id="rId3" Type="http://schemas.openxmlformats.org/officeDocument/2006/relationships/chart" Target="../charts/chart18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3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68.png"/><Relationship Id="rId4" Type="http://schemas.openxmlformats.org/officeDocument/2006/relationships/image" Target="../media/image59.png"/><Relationship Id="rId5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1530902c5d_0_0"/>
          <p:cNvSpPr txBox="1"/>
          <p:nvPr>
            <p:ph idx="1" type="subTitle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Presented Macon, GA by Joe Sam Robinson, Jr., M.D.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57" name="Google Shape;657;g11530902c5d_0_0"/>
          <p:cNvSpPr txBox="1"/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Grand Rounds 2017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144" y="1211082"/>
            <a:ext cx="6313683" cy="5646918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9"/>
          <p:cNvSpPr txBox="1"/>
          <p:nvPr/>
        </p:nvSpPr>
        <p:spPr>
          <a:xfrm>
            <a:off x="1595412" y="6137470"/>
            <a:ext cx="800069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$481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(1995)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3" name="Google Shape;753;p9"/>
          <p:cNvSpPr txBox="1"/>
          <p:nvPr/>
        </p:nvSpPr>
        <p:spPr>
          <a:xfrm>
            <a:off x="6674141" y="3356815"/>
            <a:ext cx="857777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$1.275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(2015)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4" name="Google Shape;754;p9"/>
          <p:cNvSpPr txBox="1"/>
          <p:nvPr/>
        </p:nvSpPr>
        <p:spPr>
          <a:xfrm>
            <a:off x="406400" y="280332"/>
            <a:ext cx="83947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Increase in US </a:t>
            </a:r>
            <a:r>
              <a:rPr lang="en-US" sz="2800">
                <a:solidFill>
                  <a:srgbClr val="A8422A"/>
                </a:solidFill>
                <a:latin typeface="Georgia"/>
                <a:ea typeface="Georgia"/>
                <a:cs typeface="Georgia"/>
                <a:sym typeface="Georgia"/>
              </a:rPr>
              <a:t>health expenditure </a:t>
            </a: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per capita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99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1468" name="Google Shape;1468;p99"/>
          <p:cNvSpPr txBox="1"/>
          <p:nvPr>
            <p:ph idx="1" type="body"/>
          </p:nvPr>
        </p:nvSpPr>
        <p:spPr>
          <a:xfrm>
            <a:off x="301752" y="1527048"/>
            <a:ext cx="8503920" cy="38904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295"/>
              <a:buNone/>
            </a:pPr>
            <a:r>
              <a:rPr lang="en-US"/>
              <a:t>DISCUSSION</a:t>
            </a:r>
            <a:endParaRPr/>
          </a:p>
          <a:p>
            <a:pPr indent="-512763" lvl="0" marL="1892301" rtl="0" algn="l">
              <a:spcBef>
                <a:spcPts val="540"/>
              </a:spcBef>
              <a:spcAft>
                <a:spcPts val="0"/>
              </a:spcAft>
              <a:buSzPts val="2295"/>
              <a:buFont typeface="Georgia"/>
              <a:buAutoNum type="arabicPeriod"/>
            </a:pPr>
            <a:r>
              <a:rPr lang="en-US"/>
              <a:t>Early diagnosis (better markers of risk)</a:t>
            </a:r>
            <a:endParaRPr/>
          </a:p>
          <a:p>
            <a:pPr indent="-512763" lvl="0" marL="1892301" rtl="0" algn="l">
              <a:spcBef>
                <a:spcPts val="540"/>
              </a:spcBef>
              <a:spcAft>
                <a:spcPts val="0"/>
              </a:spcAft>
              <a:buSzPts val="2295"/>
              <a:buFont typeface="Georgia"/>
              <a:buAutoNum type="arabicPeriod"/>
            </a:pPr>
            <a:r>
              <a:rPr lang="en-US"/>
              <a:t>Prevention</a:t>
            </a:r>
            <a:endParaRPr/>
          </a:p>
          <a:p>
            <a:pPr indent="-512763" lvl="0" marL="1892301" rtl="0" algn="l">
              <a:spcBef>
                <a:spcPts val="540"/>
              </a:spcBef>
              <a:spcAft>
                <a:spcPts val="0"/>
              </a:spcAft>
              <a:buSzPts val="2295"/>
              <a:buFont typeface="Georgia"/>
              <a:buAutoNum type="arabicPeriod"/>
            </a:pPr>
            <a:r>
              <a:rPr lang="en-US"/>
              <a:t>Patient responsibility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4" name="Google Shape;1474;p100"/>
          <p:cNvCxnSpPr/>
          <p:nvPr/>
        </p:nvCxnSpPr>
        <p:spPr>
          <a:xfrm rot="10800000">
            <a:off x="1340765" y="1959055"/>
            <a:ext cx="0" cy="408091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475" name="Google Shape;1475;p100"/>
          <p:cNvSpPr txBox="1"/>
          <p:nvPr/>
        </p:nvSpPr>
        <p:spPr>
          <a:xfrm>
            <a:off x="722140" y="1519487"/>
            <a:ext cx="12341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Cost/year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6" name="Google Shape;1476;p100"/>
          <p:cNvSpPr txBox="1"/>
          <p:nvPr/>
        </p:nvSpPr>
        <p:spPr>
          <a:xfrm>
            <a:off x="6719103" y="5706545"/>
            <a:ext cx="7828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7" name="Google Shape;1477;p100"/>
          <p:cNvSpPr txBox="1"/>
          <p:nvPr/>
        </p:nvSpPr>
        <p:spPr>
          <a:xfrm>
            <a:off x="1070589" y="6045815"/>
            <a:ext cx="78516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0     10     20     30     40     50     60     70     80     90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8" name="Google Shape;1478;p100"/>
          <p:cNvSpPr txBox="1"/>
          <p:nvPr/>
        </p:nvSpPr>
        <p:spPr>
          <a:xfrm>
            <a:off x="515016" y="464446"/>
            <a:ext cx="80648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1. Early diagnosis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9" name="Google Shape;1479;p100"/>
          <p:cNvSpPr/>
          <p:nvPr/>
        </p:nvSpPr>
        <p:spPr>
          <a:xfrm>
            <a:off x="2594234" y="4234720"/>
            <a:ext cx="3162307" cy="1792809"/>
          </a:xfrm>
          <a:custGeom>
            <a:rect b="b" l="l" r="r" t="t"/>
            <a:pathLst>
              <a:path extrusionOk="0" h="4161179" w="2721220">
                <a:moveTo>
                  <a:pt x="0" y="4161179"/>
                </a:moveTo>
                <a:cubicBezTo>
                  <a:pt x="182577" y="4149548"/>
                  <a:pt x="365155" y="4137918"/>
                  <a:pt x="474469" y="4007655"/>
                </a:cubicBezTo>
                <a:cubicBezTo>
                  <a:pt x="583783" y="3877392"/>
                  <a:pt x="607042" y="3698280"/>
                  <a:pt x="655884" y="3379601"/>
                </a:cubicBezTo>
                <a:cubicBezTo>
                  <a:pt x="704726" y="3060922"/>
                  <a:pt x="741939" y="2530565"/>
                  <a:pt x="767523" y="2095580"/>
                </a:cubicBezTo>
                <a:cubicBezTo>
                  <a:pt x="793107" y="1660595"/>
                  <a:pt x="767523" y="1088367"/>
                  <a:pt x="809388" y="769688"/>
                </a:cubicBezTo>
                <a:cubicBezTo>
                  <a:pt x="851253" y="451009"/>
                  <a:pt x="916377" y="306789"/>
                  <a:pt x="1018713" y="183504"/>
                </a:cubicBezTo>
                <a:cubicBezTo>
                  <a:pt x="1121049" y="60219"/>
                  <a:pt x="1209431" y="60219"/>
                  <a:pt x="1423407" y="29980"/>
                </a:cubicBezTo>
                <a:cubicBezTo>
                  <a:pt x="1637383" y="-259"/>
                  <a:pt x="2086269" y="6719"/>
                  <a:pt x="2302571" y="2067"/>
                </a:cubicBezTo>
                <a:cubicBezTo>
                  <a:pt x="2518873" y="-2585"/>
                  <a:pt x="2721220" y="2067"/>
                  <a:pt x="2721220" y="2067"/>
                </a:cubicBezTo>
              </a:path>
            </a:pathLst>
          </a:custGeom>
          <a:noFill/>
          <a:ln cap="flat" cmpd="sng" w="38100">
            <a:solidFill>
              <a:srgbClr val="008000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0" name="Google Shape;1480;p100"/>
          <p:cNvSpPr/>
          <p:nvPr/>
        </p:nvSpPr>
        <p:spPr>
          <a:xfrm>
            <a:off x="1974741" y="1986076"/>
            <a:ext cx="3781800" cy="4056306"/>
          </a:xfrm>
          <a:custGeom>
            <a:rect b="b" l="l" r="r" t="t"/>
            <a:pathLst>
              <a:path extrusionOk="0" h="4161179" w="2721220">
                <a:moveTo>
                  <a:pt x="0" y="4161179"/>
                </a:moveTo>
                <a:cubicBezTo>
                  <a:pt x="182577" y="4149548"/>
                  <a:pt x="365155" y="4137918"/>
                  <a:pt x="474469" y="4007655"/>
                </a:cubicBezTo>
                <a:cubicBezTo>
                  <a:pt x="583783" y="3877392"/>
                  <a:pt x="607042" y="3698280"/>
                  <a:pt x="655884" y="3379601"/>
                </a:cubicBezTo>
                <a:cubicBezTo>
                  <a:pt x="704726" y="3060922"/>
                  <a:pt x="741939" y="2530565"/>
                  <a:pt x="767523" y="2095580"/>
                </a:cubicBezTo>
                <a:cubicBezTo>
                  <a:pt x="793107" y="1660595"/>
                  <a:pt x="767523" y="1088367"/>
                  <a:pt x="809388" y="769688"/>
                </a:cubicBezTo>
                <a:cubicBezTo>
                  <a:pt x="851253" y="451009"/>
                  <a:pt x="916377" y="306789"/>
                  <a:pt x="1018713" y="183504"/>
                </a:cubicBezTo>
                <a:cubicBezTo>
                  <a:pt x="1121049" y="60219"/>
                  <a:pt x="1209431" y="60219"/>
                  <a:pt x="1423407" y="29980"/>
                </a:cubicBezTo>
                <a:cubicBezTo>
                  <a:pt x="1637383" y="-259"/>
                  <a:pt x="2086269" y="6719"/>
                  <a:pt x="2302571" y="2067"/>
                </a:cubicBezTo>
                <a:cubicBezTo>
                  <a:pt x="2518873" y="-2585"/>
                  <a:pt x="2721220" y="2067"/>
                  <a:pt x="2721220" y="2067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1" name="Google Shape;1481;p100"/>
          <p:cNvSpPr txBox="1"/>
          <p:nvPr/>
        </p:nvSpPr>
        <p:spPr>
          <a:xfrm>
            <a:off x="6423873" y="3456036"/>
            <a:ext cx="71553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MRA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482" name="Google Shape;1482;p100"/>
          <p:cNvCxnSpPr>
            <a:stCxn id="1481" idx="1"/>
          </p:cNvCxnSpPr>
          <p:nvPr/>
        </p:nvCxnSpPr>
        <p:spPr>
          <a:xfrm flipH="1">
            <a:off x="5756673" y="3640702"/>
            <a:ext cx="667200" cy="5880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483" name="Google Shape;1483;p100"/>
          <p:cNvSpPr txBox="1"/>
          <p:nvPr/>
        </p:nvSpPr>
        <p:spPr>
          <a:xfrm>
            <a:off x="6378577" y="1689408"/>
            <a:ext cx="1158152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MRI with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contrast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484" name="Google Shape;1484;p100"/>
          <p:cNvCxnSpPr>
            <a:stCxn id="1483" idx="1"/>
          </p:cNvCxnSpPr>
          <p:nvPr/>
        </p:nvCxnSpPr>
        <p:spPr>
          <a:xfrm rot="10800000">
            <a:off x="5756677" y="2012574"/>
            <a:ext cx="6219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485" name="Google Shape;1485;p100"/>
          <p:cNvSpPr/>
          <p:nvPr/>
        </p:nvSpPr>
        <p:spPr>
          <a:xfrm>
            <a:off x="3256304" y="4879031"/>
            <a:ext cx="2500236" cy="1161855"/>
          </a:xfrm>
          <a:custGeom>
            <a:rect b="b" l="l" r="r" t="t"/>
            <a:pathLst>
              <a:path extrusionOk="0" h="4161179" w="2721220">
                <a:moveTo>
                  <a:pt x="0" y="4161179"/>
                </a:moveTo>
                <a:cubicBezTo>
                  <a:pt x="182577" y="4149548"/>
                  <a:pt x="365155" y="4137918"/>
                  <a:pt x="474469" y="4007655"/>
                </a:cubicBezTo>
                <a:cubicBezTo>
                  <a:pt x="583783" y="3877392"/>
                  <a:pt x="607042" y="3698280"/>
                  <a:pt x="655884" y="3379601"/>
                </a:cubicBezTo>
                <a:cubicBezTo>
                  <a:pt x="704726" y="3060922"/>
                  <a:pt x="741939" y="2530565"/>
                  <a:pt x="767523" y="2095580"/>
                </a:cubicBezTo>
                <a:cubicBezTo>
                  <a:pt x="793107" y="1660595"/>
                  <a:pt x="767523" y="1088367"/>
                  <a:pt x="809388" y="769688"/>
                </a:cubicBezTo>
                <a:cubicBezTo>
                  <a:pt x="851253" y="451009"/>
                  <a:pt x="916377" y="306789"/>
                  <a:pt x="1018713" y="183504"/>
                </a:cubicBezTo>
                <a:cubicBezTo>
                  <a:pt x="1121049" y="60219"/>
                  <a:pt x="1209431" y="60219"/>
                  <a:pt x="1423407" y="29980"/>
                </a:cubicBezTo>
                <a:cubicBezTo>
                  <a:pt x="1637383" y="-259"/>
                  <a:pt x="2086269" y="6719"/>
                  <a:pt x="2302571" y="2067"/>
                </a:cubicBezTo>
                <a:cubicBezTo>
                  <a:pt x="2518873" y="-2585"/>
                  <a:pt x="2721220" y="2067"/>
                  <a:pt x="2721220" y="2067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6" name="Google Shape;1486;p100"/>
          <p:cNvSpPr txBox="1"/>
          <p:nvPr/>
        </p:nvSpPr>
        <p:spPr>
          <a:xfrm>
            <a:off x="515016" y="4879032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$550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7" name="Google Shape;1487;p100"/>
          <p:cNvSpPr txBox="1"/>
          <p:nvPr/>
        </p:nvSpPr>
        <p:spPr>
          <a:xfrm>
            <a:off x="422683" y="4234720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$1,200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8" name="Google Shape;1488;p100"/>
          <p:cNvSpPr txBox="1"/>
          <p:nvPr/>
        </p:nvSpPr>
        <p:spPr>
          <a:xfrm>
            <a:off x="391838" y="1945546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$4,000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9" name="Google Shape;1489;p100"/>
          <p:cNvSpPr txBox="1"/>
          <p:nvPr/>
        </p:nvSpPr>
        <p:spPr>
          <a:xfrm>
            <a:off x="515016" y="5459739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$385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0" name="Google Shape;1490;p100"/>
          <p:cNvSpPr txBox="1"/>
          <p:nvPr/>
        </p:nvSpPr>
        <p:spPr>
          <a:xfrm>
            <a:off x="6441204" y="4137940"/>
            <a:ext cx="190418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Carotid US, EKG</a:t>
            </a:r>
            <a:endParaRPr/>
          </a:p>
        </p:txBody>
      </p:sp>
      <p:cxnSp>
        <p:nvCxnSpPr>
          <p:cNvPr id="1491" name="Google Shape;1491;p100"/>
          <p:cNvCxnSpPr>
            <a:stCxn id="1490" idx="1"/>
          </p:cNvCxnSpPr>
          <p:nvPr/>
        </p:nvCxnSpPr>
        <p:spPr>
          <a:xfrm flipH="1">
            <a:off x="5774004" y="4322606"/>
            <a:ext cx="667200" cy="5880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492" name="Google Shape;1492;p100"/>
          <p:cNvSpPr txBox="1"/>
          <p:nvPr/>
        </p:nvSpPr>
        <p:spPr>
          <a:xfrm>
            <a:off x="6309678" y="4749825"/>
            <a:ext cx="1633781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DEXA scan,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Lumbar X-ray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493" name="Google Shape;1493;p100"/>
          <p:cNvCxnSpPr>
            <a:stCxn id="1492" idx="1"/>
          </p:cNvCxnSpPr>
          <p:nvPr/>
        </p:nvCxnSpPr>
        <p:spPr>
          <a:xfrm flipH="1">
            <a:off x="5642478" y="5072991"/>
            <a:ext cx="667200" cy="4494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494" name="Google Shape;1494;p100"/>
          <p:cNvSpPr/>
          <p:nvPr/>
        </p:nvSpPr>
        <p:spPr>
          <a:xfrm>
            <a:off x="1906082" y="5504236"/>
            <a:ext cx="3698480" cy="550161"/>
          </a:xfrm>
          <a:custGeom>
            <a:rect b="b" l="l" r="r" t="t"/>
            <a:pathLst>
              <a:path extrusionOk="0" h="4161179" w="2721220">
                <a:moveTo>
                  <a:pt x="0" y="4161179"/>
                </a:moveTo>
                <a:cubicBezTo>
                  <a:pt x="182577" y="4149548"/>
                  <a:pt x="365155" y="4137918"/>
                  <a:pt x="474469" y="4007655"/>
                </a:cubicBezTo>
                <a:cubicBezTo>
                  <a:pt x="583783" y="3877392"/>
                  <a:pt x="607042" y="3698280"/>
                  <a:pt x="655884" y="3379601"/>
                </a:cubicBezTo>
                <a:cubicBezTo>
                  <a:pt x="704726" y="3060922"/>
                  <a:pt x="741939" y="2530565"/>
                  <a:pt x="767523" y="2095580"/>
                </a:cubicBezTo>
                <a:cubicBezTo>
                  <a:pt x="793107" y="1660595"/>
                  <a:pt x="767523" y="1088367"/>
                  <a:pt x="809388" y="769688"/>
                </a:cubicBezTo>
                <a:cubicBezTo>
                  <a:pt x="851253" y="451009"/>
                  <a:pt x="916377" y="306789"/>
                  <a:pt x="1018713" y="183504"/>
                </a:cubicBezTo>
                <a:cubicBezTo>
                  <a:pt x="1121049" y="60219"/>
                  <a:pt x="1209431" y="60219"/>
                  <a:pt x="1423407" y="29980"/>
                </a:cubicBezTo>
                <a:cubicBezTo>
                  <a:pt x="1637383" y="-259"/>
                  <a:pt x="2086269" y="6719"/>
                  <a:pt x="2302571" y="2067"/>
                </a:cubicBezTo>
                <a:cubicBezTo>
                  <a:pt x="2518873" y="-2585"/>
                  <a:pt x="2721220" y="2067"/>
                  <a:pt x="2721220" y="2067"/>
                </a:cubicBezTo>
              </a:path>
            </a:pathLst>
          </a:custGeom>
          <a:noFill/>
          <a:ln cap="flat" cmpd="sng" w="38100">
            <a:solidFill>
              <a:srgbClr val="FFE947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5" name="Google Shape;1495;p100"/>
          <p:cNvSpPr txBox="1"/>
          <p:nvPr/>
        </p:nvSpPr>
        <p:spPr>
          <a:xfrm>
            <a:off x="3540880" y="1827908"/>
            <a:ext cx="1545315" cy="369332"/>
          </a:xfrm>
          <a:prstGeom prst="rect">
            <a:avLst/>
          </a:prstGeom>
          <a:solidFill>
            <a:srgbClr val="4B50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Glioblastoma</a:t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6" name="Google Shape;1496;p100"/>
          <p:cNvSpPr txBox="1"/>
          <p:nvPr/>
        </p:nvSpPr>
        <p:spPr>
          <a:xfrm>
            <a:off x="3803901" y="4725874"/>
            <a:ext cx="1819992" cy="369332"/>
          </a:xfrm>
          <a:prstGeom prst="rect">
            <a:avLst/>
          </a:prstGeom>
          <a:solidFill>
            <a:srgbClr val="4B50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Ischemic Stroke</a:t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7" name="Google Shape;1497;p100"/>
          <p:cNvSpPr txBox="1"/>
          <p:nvPr/>
        </p:nvSpPr>
        <p:spPr>
          <a:xfrm>
            <a:off x="4202425" y="4030781"/>
            <a:ext cx="657151" cy="369332"/>
          </a:xfrm>
          <a:prstGeom prst="rect">
            <a:avLst/>
          </a:prstGeom>
          <a:solidFill>
            <a:srgbClr val="4B50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SAH</a:t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8" name="Google Shape;1498;p100"/>
          <p:cNvSpPr txBox="1"/>
          <p:nvPr/>
        </p:nvSpPr>
        <p:spPr>
          <a:xfrm>
            <a:off x="4476953" y="5340913"/>
            <a:ext cx="761634" cy="369332"/>
          </a:xfrm>
          <a:prstGeom prst="rect">
            <a:avLst/>
          </a:prstGeom>
          <a:solidFill>
            <a:srgbClr val="4B50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Spine</a:t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499" name="Google Shape;1499;p100"/>
          <p:cNvCxnSpPr/>
          <p:nvPr/>
        </p:nvCxnSpPr>
        <p:spPr>
          <a:xfrm flipH="1" rot="10800000">
            <a:off x="1312223" y="6054396"/>
            <a:ext cx="5406880" cy="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00" name="Google Shape;1500;p100"/>
          <p:cNvSpPr/>
          <p:nvPr/>
        </p:nvSpPr>
        <p:spPr>
          <a:xfrm flipH="1" rot="-8134211">
            <a:off x="3912147" y="1960848"/>
            <a:ext cx="800151" cy="10449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01" name="Google Shape;1501;p100"/>
          <p:cNvSpPr/>
          <p:nvPr/>
        </p:nvSpPr>
        <p:spPr>
          <a:xfrm rot="-2549556">
            <a:off x="3929463" y="1934846"/>
            <a:ext cx="759578" cy="124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02" name="Google Shape;1502;p100"/>
          <p:cNvSpPr/>
          <p:nvPr/>
        </p:nvSpPr>
        <p:spPr>
          <a:xfrm flipH="1" rot="-8134211">
            <a:off x="4147714" y="4164669"/>
            <a:ext cx="800151" cy="10449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03" name="Google Shape;1503;p100"/>
          <p:cNvSpPr/>
          <p:nvPr/>
        </p:nvSpPr>
        <p:spPr>
          <a:xfrm rot="-2549556">
            <a:off x="4165030" y="4138667"/>
            <a:ext cx="759578" cy="124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01"/>
          <p:cNvSpPr txBox="1"/>
          <p:nvPr>
            <p:ph type="title"/>
          </p:nvPr>
        </p:nvSpPr>
        <p:spPr>
          <a:xfrm>
            <a:off x="301752" y="228600"/>
            <a:ext cx="8534400" cy="9872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970"/>
              <a:buFont typeface="Times New Roman"/>
              <a:buNone/>
            </a:pPr>
            <a:r>
              <a:rPr lang="en-US" sz="2970"/>
              <a:t>Early diagnosis of intracranial aneurysms</a:t>
            </a:r>
            <a:br>
              <a:rPr lang="en-US" sz="2970"/>
            </a:br>
            <a:r>
              <a:rPr lang="en-US" sz="2970"/>
              <a:t>analysis in Armenia</a:t>
            </a:r>
            <a:endParaRPr sz="2970"/>
          </a:p>
        </p:txBody>
      </p:sp>
      <p:sp>
        <p:nvSpPr>
          <p:cNvPr id="1510" name="Google Shape;1510;p101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Prevalence of unruptured aneurysms on autopsies – 1,6%</a:t>
            </a:r>
            <a:endParaRPr/>
          </a:p>
          <a:p>
            <a:pPr indent="-274319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Number of people who are 25 years old – 58,000 (CIA world factbook)</a:t>
            </a:r>
            <a:endParaRPr/>
          </a:p>
          <a:p>
            <a:pPr indent="-274319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Cost of MRA - $100</a:t>
            </a:r>
            <a:endParaRPr/>
          </a:p>
          <a:p>
            <a:pPr indent="-274319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Universal screening of all 25 year-old people by MRA will cost $5,800,000</a:t>
            </a:r>
            <a:endParaRPr/>
          </a:p>
          <a:p>
            <a:pPr indent="-274319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It would reveal 928 aneurysms per year (18 operations per week)</a:t>
            </a:r>
            <a:endParaRPr/>
          </a:p>
          <a:p>
            <a:pPr indent="-274319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Cost of aneurysm treatment - $8,000</a:t>
            </a:r>
            <a:endParaRPr/>
          </a:p>
          <a:p>
            <a:pPr indent="-274319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Cost of treatment for 928 patents – $7,424,000</a:t>
            </a:r>
            <a:endParaRPr/>
          </a:p>
          <a:p>
            <a:pPr indent="-274319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Total cost of prevention - $13,224,000/year</a:t>
            </a:r>
            <a:endParaRPr/>
          </a:p>
          <a:p>
            <a:pPr indent="-139544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None/>
            </a:pPr>
            <a:r>
              <a:t/>
            </a:r>
            <a:endParaRPr sz="2497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02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1516" name="Google Shape;1516;p102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lang="en-US" sz="3200"/>
              <a:t>However…</a:t>
            </a:r>
            <a:endParaRPr sz="3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SzPts val="2720"/>
              <a:buNone/>
            </a:pPr>
            <a:r>
              <a:rPr lang="en-US" sz="3200"/>
              <a:t>Expanding an earlier useful inquiry</a:t>
            </a:r>
            <a:endParaRPr sz="32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103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0"/>
              <a:buFont typeface="Times New Roman"/>
              <a:buNone/>
            </a:pPr>
            <a:r>
              <a:rPr b="1" lang="en-US" sz="4000"/>
              <a:t>Framingham Heart Study</a:t>
            </a:r>
            <a:endParaRPr sz="4000"/>
          </a:p>
        </p:txBody>
      </p:sp>
      <p:pic>
        <p:nvPicPr>
          <p:cNvPr id="1522" name="Google Shape;1522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75607"/>
            <a:ext cx="9144000" cy="5335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3" name="Google Shape;1523;p103"/>
          <p:cNvCxnSpPr/>
          <p:nvPr/>
        </p:nvCxnSpPr>
        <p:spPr>
          <a:xfrm flipH="1">
            <a:off x="4558771" y="3516506"/>
            <a:ext cx="651253" cy="1530331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24" name="Google Shape;1524;p103"/>
          <p:cNvSpPr txBox="1"/>
          <p:nvPr/>
        </p:nvSpPr>
        <p:spPr>
          <a:xfrm>
            <a:off x="3690584" y="5046837"/>
            <a:ext cx="17363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Framingham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104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0"/>
              <a:buFont typeface="Times New Roman"/>
              <a:buNone/>
            </a:pPr>
            <a:r>
              <a:rPr b="1" lang="en-US" sz="4000"/>
              <a:t>Framingham Heart Study</a:t>
            </a:r>
            <a:endParaRPr sz="4000"/>
          </a:p>
        </p:txBody>
      </p:sp>
      <p:sp>
        <p:nvSpPr>
          <p:cNvPr id="1530" name="Google Shape;1530;p104"/>
          <p:cNvSpPr txBox="1"/>
          <p:nvPr>
            <p:ph idx="1" type="body"/>
          </p:nvPr>
        </p:nvSpPr>
        <p:spPr>
          <a:xfrm>
            <a:off x="301752" y="1527048"/>
            <a:ext cx="8503920" cy="4231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Project of the National Heart, Lung, and Blood Institute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A long-term, ongoing cardiovascular screening study on residents of the town of Framingham, Massachusetts. 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Began in 1948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5,209 adult subjects from Framingham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Currently involves the third generation of participants.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Revealed the effects of diet, exercise, and common medications such as aspirin. 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  <p:sp>
        <p:nvSpPr>
          <p:cNvPr id="1531" name="Google Shape;1531;p104"/>
          <p:cNvSpPr txBox="1"/>
          <p:nvPr/>
        </p:nvSpPr>
        <p:spPr>
          <a:xfrm>
            <a:off x="152400" y="5758707"/>
            <a:ext cx="8822268" cy="923330"/>
          </a:xfrm>
          <a:prstGeom prst="rect">
            <a:avLst/>
          </a:prstGeom>
          <a:solidFill>
            <a:srgbClr val="8CADA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Framingham Heart Study and the epidemiology of cardiovascular disease: a historical perspective</a:t>
            </a: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Mahmood, Syed S et al., The Lancet , Volume 383 , Issue 9921 , 999 – 1008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105"/>
          <p:cNvSpPr txBox="1"/>
          <p:nvPr/>
        </p:nvSpPr>
        <p:spPr>
          <a:xfrm>
            <a:off x="342677" y="3563179"/>
            <a:ext cx="40028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 occasional good idea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37" name="Google Shape;1537;p105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2. Prevention</a:t>
            </a:r>
            <a:endParaRPr/>
          </a:p>
        </p:txBody>
      </p:sp>
      <p:pic>
        <p:nvPicPr>
          <p:cNvPr id="1538" name="Google Shape;153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3478" y="2229147"/>
            <a:ext cx="4054198" cy="4522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p105"/>
          <p:cNvSpPr txBox="1"/>
          <p:nvPr/>
        </p:nvSpPr>
        <p:spPr>
          <a:xfrm>
            <a:off x="4756096" y="1594513"/>
            <a:ext cx="39358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affordable care act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106"/>
          <p:cNvSpPr/>
          <p:nvPr/>
        </p:nvSpPr>
        <p:spPr>
          <a:xfrm>
            <a:off x="705700" y="2007895"/>
            <a:ext cx="8224917" cy="1443489"/>
          </a:xfrm>
          <a:prstGeom prst="rect">
            <a:avLst/>
          </a:prstGeom>
          <a:solidFill>
            <a:srgbClr val="FF0000">
              <a:alpha val="60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06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Red Zone: Severe enough to require acute treatment</a:t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46" name="Google Shape;1546;p106"/>
          <p:cNvCxnSpPr/>
          <p:nvPr/>
        </p:nvCxnSpPr>
        <p:spPr>
          <a:xfrm rot="10800000">
            <a:off x="705701" y="1959055"/>
            <a:ext cx="0" cy="408091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47" name="Google Shape;1547;p106"/>
          <p:cNvSpPr txBox="1"/>
          <p:nvPr/>
        </p:nvSpPr>
        <p:spPr>
          <a:xfrm>
            <a:off x="134479" y="1519487"/>
            <a:ext cx="25993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Severity of the disease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8" name="Google Shape;1548;p106"/>
          <p:cNvSpPr txBox="1"/>
          <p:nvPr/>
        </p:nvSpPr>
        <p:spPr>
          <a:xfrm>
            <a:off x="8147731" y="5942286"/>
            <a:ext cx="7828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9" name="Google Shape;1549;p106"/>
          <p:cNvSpPr txBox="1"/>
          <p:nvPr/>
        </p:nvSpPr>
        <p:spPr>
          <a:xfrm>
            <a:off x="435525" y="6045815"/>
            <a:ext cx="78516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	10	20	30	40	50	60	70	80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0" name="Google Shape;1550;p106"/>
          <p:cNvSpPr/>
          <p:nvPr/>
        </p:nvSpPr>
        <p:spPr>
          <a:xfrm>
            <a:off x="2686419" y="1959055"/>
            <a:ext cx="6056653" cy="4064589"/>
          </a:xfrm>
          <a:custGeom>
            <a:rect b="b" l="l" r="r" t="t"/>
            <a:pathLst>
              <a:path extrusionOk="0" h="3386265" w="6170623">
                <a:moveTo>
                  <a:pt x="0" y="3386265"/>
                </a:moveTo>
                <a:lnTo>
                  <a:pt x="667534" y="3369985"/>
                </a:lnTo>
                <a:lnTo>
                  <a:pt x="1546726" y="3353705"/>
                </a:lnTo>
                <a:cubicBezTo>
                  <a:pt x="1837076" y="3329285"/>
                  <a:pt x="2124713" y="3277731"/>
                  <a:pt x="2409636" y="3223464"/>
                </a:cubicBezTo>
                <a:cubicBezTo>
                  <a:pt x="2694559" y="3169197"/>
                  <a:pt x="2968628" y="3147489"/>
                  <a:pt x="3256265" y="3028102"/>
                </a:cubicBezTo>
                <a:cubicBezTo>
                  <a:pt x="3543902" y="2908714"/>
                  <a:pt x="3861388" y="2716067"/>
                  <a:pt x="4135457" y="2507139"/>
                </a:cubicBezTo>
                <a:cubicBezTo>
                  <a:pt x="4409526" y="2298211"/>
                  <a:pt x="4656459" y="2016021"/>
                  <a:pt x="4900679" y="1774533"/>
                </a:cubicBezTo>
                <a:cubicBezTo>
                  <a:pt x="5144899" y="1533045"/>
                  <a:pt x="5413541" y="1299696"/>
                  <a:pt x="5600776" y="1058208"/>
                </a:cubicBezTo>
                <a:cubicBezTo>
                  <a:pt x="5788011" y="816720"/>
                  <a:pt x="5929117" y="501971"/>
                  <a:pt x="6024091" y="325603"/>
                </a:cubicBezTo>
                <a:cubicBezTo>
                  <a:pt x="6119065" y="149235"/>
                  <a:pt x="6170623" y="0"/>
                  <a:pt x="6170623" y="0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1" name="Google Shape;1551;p106"/>
          <p:cNvSpPr/>
          <p:nvPr/>
        </p:nvSpPr>
        <p:spPr>
          <a:xfrm>
            <a:off x="1318787" y="5698043"/>
            <a:ext cx="7277753" cy="328858"/>
          </a:xfrm>
          <a:custGeom>
            <a:rect b="b" l="l" r="r" t="t"/>
            <a:pathLst>
              <a:path extrusionOk="0" h="3377817" w="7277753">
                <a:moveTo>
                  <a:pt x="0" y="3369985"/>
                </a:moveTo>
                <a:cubicBezTo>
                  <a:pt x="206230" y="3376768"/>
                  <a:pt x="412461" y="3383552"/>
                  <a:pt x="602410" y="3369985"/>
                </a:cubicBezTo>
                <a:cubicBezTo>
                  <a:pt x="792359" y="3356418"/>
                  <a:pt x="906328" y="3350991"/>
                  <a:pt x="1139693" y="3288584"/>
                </a:cubicBezTo>
                <a:cubicBezTo>
                  <a:pt x="1373058" y="3226177"/>
                  <a:pt x="1736676" y="3125783"/>
                  <a:pt x="2002604" y="2995542"/>
                </a:cubicBezTo>
                <a:cubicBezTo>
                  <a:pt x="2268532" y="2865301"/>
                  <a:pt x="2520892" y="2713354"/>
                  <a:pt x="2735263" y="2507139"/>
                </a:cubicBezTo>
                <a:cubicBezTo>
                  <a:pt x="2949634" y="2300924"/>
                  <a:pt x="3117874" y="1918341"/>
                  <a:pt x="3288828" y="1758253"/>
                </a:cubicBezTo>
                <a:cubicBezTo>
                  <a:pt x="3459782" y="1598165"/>
                  <a:pt x="3587320" y="1552039"/>
                  <a:pt x="3760987" y="1546612"/>
                </a:cubicBezTo>
                <a:cubicBezTo>
                  <a:pt x="3934654" y="1541185"/>
                  <a:pt x="4178874" y="1674139"/>
                  <a:pt x="4330833" y="1725693"/>
                </a:cubicBezTo>
                <a:cubicBezTo>
                  <a:pt x="4482792" y="1777247"/>
                  <a:pt x="4542490" y="1842367"/>
                  <a:pt x="4672741" y="1855934"/>
                </a:cubicBezTo>
                <a:cubicBezTo>
                  <a:pt x="4802992" y="1869501"/>
                  <a:pt x="4973946" y="1858648"/>
                  <a:pt x="5112337" y="1807094"/>
                </a:cubicBezTo>
                <a:cubicBezTo>
                  <a:pt x="5250728" y="1755540"/>
                  <a:pt x="5375552" y="1682280"/>
                  <a:pt x="5503089" y="1546612"/>
                </a:cubicBezTo>
                <a:cubicBezTo>
                  <a:pt x="5630626" y="1410944"/>
                  <a:pt x="5758163" y="1164029"/>
                  <a:pt x="5877559" y="993088"/>
                </a:cubicBezTo>
                <a:cubicBezTo>
                  <a:pt x="5996955" y="822147"/>
                  <a:pt x="6067508" y="664772"/>
                  <a:pt x="6219467" y="520964"/>
                </a:cubicBezTo>
                <a:cubicBezTo>
                  <a:pt x="6371426" y="377156"/>
                  <a:pt x="6612933" y="217068"/>
                  <a:pt x="6789314" y="130241"/>
                </a:cubicBezTo>
                <a:cubicBezTo>
                  <a:pt x="6965695" y="43414"/>
                  <a:pt x="7277753" y="0"/>
                  <a:pt x="7277753" y="0"/>
                </a:cubicBezTo>
              </a:path>
            </a:pathLst>
          </a:custGeom>
          <a:noFill/>
          <a:ln cap="flat" cmpd="sng" w="38100">
            <a:solidFill>
              <a:srgbClr val="18B70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52" name="Google Shape;1552;p106"/>
          <p:cNvCxnSpPr/>
          <p:nvPr/>
        </p:nvCxnSpPr>
        <p:spPr>
          <a:xfrm flipH="1" rot="10800000">
            <a:off x="677159" y="6054395"/>
            <a:ext cx="7439653" cy="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53" name="Google Shape;1553;p106"/>
          <p:cNvSpPr/>
          <p:nvPr/>
        </p:nvSpPr>
        <p:spPr>
          <a:xfrm>
            <a:off x="1253067" y="2344337"/>
            <a:ext cx="6421543" cy="3698904"/>
          </a:xfrm>
          <a:custGeom>
            <a:rect b="b" l="l" r="r" t="t"/>
            <a:pathLst>
              <a:path extrusionOk="0" h="2531182" w="7416800">
                <a:moveTo>
                  <a:pt x="0" y="2531182"/>
                </a:moveTo>
                <a:cubicBezTo>
                  <a:pt x="124177" y="2370315"/>
                  <a:pt x="248355" y="2209449"/>
                  <a:pt x="372533" y="2073982"/>
                </a:cubicBezTo>
                <a:cubicBezTo>
                  <a:pt x="496711" y="1938515"/>
                  <a:pt x="609599" y="1794582"/>
                  <a:pt x="745066" y="1718382"/>
                </a:cubicBezTo>
                <a:cubicBezTo>
                  <a:pt x="880533" y="1642182"/>
                  <a:pt x="1018822" y="1633715"/>
                  <a:pt x="1185333" y="1616782"/>
                </a:cubicBezTo>
                <a:cubicBezTo>
                  <a:pt x="1351844" y="1599849"/>
                  <a:pt x="1526822" y="1667582"/>
                  <a:pt x="1744133" y="1616782"/>
                </a:cubicBezTo>
                <a:cubicBezTo>
                  <a:pt x="1961444" y="1565982"/>
                  <a:pt x="2489200" y="1311982"/>
                  <a:pt x="2489200" y="1311982"/>
                </a:cubicBezTo>
                <a:cubicBezTo>
                  <a:pt x="2734733" y="1213204"/>
                  <a:pt x="3022600" y="1089026"/>
                  <a:pt x="3217333" y="1024115"/>
                </a:cubicBezTo>
                <a:cubicBezTo>
                  <a:pt x="3412066" y="959204"/>
                  <a:pt x="3468511" y="959204"/>
                  <a:pt x="3657600" y="922515"/>
                </a:cubicBezTo>
                <a:cubicBezTo>
                  <a:pt x="3846689" y="885826"/>
                  <a:pt x="4100688" y="832204"/>
                  <a:pt x="4351866" y="803982"/>
                </a:cubicBezTo>
                <a:cubicBezTo>
                  <a:pt x="4603044" y="775760"/>
                  <a:pt x="4910666" y="801160"/>
                  <a:pt x="5164666" y="753182"/>
                </a:cubicBezTo>
                <a:cubicBezTo>
                  <a:pt x="5418666" y="705204"/>
                  <a:pt x="5650088" y="612070"/>
                  <a:pt x="5875866" y="516115"/>
                </a:cubicBezTo>
                <a:cubicBezTo>
                  <a:pt x="6101644" y="420160"/>
                  <a:pt x="6338711" y="262116"/>
                  <a:pt x="6519333" y="177449"/>
                </a:cubicBezTo>
                <a:cubicBezTo>
                  <a:pt x="6699955" y="92782"/>
                  <a:pt x="6810022" y="33515"/>
                  <a:pt x="6959600" y="8115"/>
                </a:cubicBezTo>
                <a:cubicBezTo>
                  <a:pt x="7109178" y="-17285"/>
                  <a:pt x="7416800" y="25049"/>
                  <a:pt x="7416800" y="25049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4" name="Google Shape;1554;p106"/>
          <p:cNvSpPr/>
          <p:nvPr/>
        </p:nvSpPr>
        <p:spPr>
          <a:xfrm>
            <a:off x="1253067" y="3532785"/>
            <a:ext cx="6421543" cy="2513029"/>
          </a:xfrm>
          <a:custGeom>
            <a:rect b="b" l="l" r="r" t="t"/>
            <a:pathLst>
              <a:path extrusionOk="0" h="2531182" w="7416800">
                <a:moveTo>
                  <a:pt x="0" y="2531182"/>
                </a:moveTo>
                <a:cubicBezTo>
                  <a:pt x="124177" y="2370315"/>
                  <a:pt x="248355" y="2209449"/>
                  <a:pt x="372533" y="2073982"/>
                </a:cubicBezTo>
                <a:cubicBezTo>
                  <a:pt x="496711" y="1938515"/>
                  <a:pt x="609599" y="1794582"/>
                  <a:pt x="745066" y="1718382"/>
                </a:cubicBezTo>
                <a:cubicBezTo>
                  <a:pt x="880533" y="1642182"/>
                  <a:pt x="1018822" y="1633715"/>
                  <a:pt x="1185333" y="1616782"/>
                </a:cubicBezTo>
                <a:cubicBezTo>
                  <a:pt x="1351844" y="1599849"/>
                  <a:pt x="1526822" y="1667582"/>
                  <a:pt x="1744133" y="1616782"/>
                </a:cubicBezTo>
                <a:cubicBezTo>
                  <a:pt x="1961444" y="1565982"/>
                  <a:pt x="2489200" y="1311982"/>
                  <a:pt x="2489200" y="1311982"/>
                </a:cubicBezTo>
                <a:cubicBezTo>
                  <a:pt x="2734733" y="1213204"/>
                  <a:pt x="3022600" y="1089026"/>
                  <a:pt x="3217333" y="1024115"/>
                </a:cubicBezTo>
                <a:cubicBezTo>
                  <a:pt x="3412066" y="959204"/>
                  <a:pt x="3468511" y="959204"/>
                  <a:pt x="3657600" y="922515"/>
                </a:cubicBezTo>
                <a:cubicBezTo>
                  <a:pt x="3846689" y="885826"/>
                  <a:pt x="4100688" y="832204"/>
                  <a:pt x="4351866" y="803982"/>
                </a:cubicBezTo>
                <a:cubicBezTo>
                  <a:pt x="4603044" y="775760"/>
                  <a:pt x="4910666" y="801160"/>
                  <a:pt x="5164666" y="753182"/>
                </a:cubicBezTo>
                <a:cubicBezTo>
                  <a:pt x="5418666" y="705204"/>
                  <a:pt x="5650088" y="612070"/>
                  <a:pt x="5875866" y="516115"/>
                </a:cubicBezTo>
                <a:cubicBezTo>
                  <a:pt x="6101644" y="420160"/>
                  <a:pt x="6338711" y="262116"/>
                  <a:pt x="6519333" y="177449"/>
                </a:cubicBezTo>
                <a:cubicBezTo>
                  <a:pt x="6699955" y="92782"/>
                  <a:pt x="6810022" y="33515"/>
                  <a:pt x="6959600" y="8115"/>
                </a:cubicBezTo>
                <a:cubicBezTo>
                  <a:pt x="7109178" y="-17285"/>
                  <a:pt x="7416800" y="25049"/>
                  <a:pt x="7416800" y="25049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5" name="Google Shape;1555;p106"/>
          <p:cNvSpPr txBox="1"/>
          <p:nvPr/>
        </p:nvSpPr>
        <p:spPr>
          <a:xfrm>
            <a:off x="3621723" y="4288318"/>
            <a:ext cx="1536382" cy="5847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Prevention/early diagnosis</a:t>
            </a:r>
            <a:endParaRPr/>
          </a:p>
        </p:txBody>
      </p:sp>
      <p:sp>
        <p:nvSpPr>
          <p:cNvPr id="1556" name="Google Shape;1556;p106"/>
          <p:cNvSpPr txBox="1"/>
          <p:nvPr/>
        </p:nvSpPr>
        <p:spPr>
          <a:xfrm>
            <a:off x="3444566" y="3641063"/>
            <a:ext cx="1495622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Prevention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7" name="Google Shape;1557;p106"/>
          <p:cNvSpPr/>
          <p:nvPr/>
        </p:nvSpPr>
        <p:spPr>
          <a:xfrm>
            <a:off x="2686419" y="3516505"/>
            <a:ext cx="6056653" cy="2521611"/>
          </a:xfrm>
          <a:custGeom>
            <a:rect b="b" l="l" r="r" t="t"/>
            <a:pathLst>
              <a:path extrusionOk="0" h="3386265" w="6170623">
                <a:moveTo>
                  <a:pt x="0" y="3386265"/>
                </a:moveTo>
                <a:lnTo>
                  <a:pt x="667534" y="3369985"/>
                </a:lnTo>
                <a:lnTo>
                  <a:pt x="1546726" y="3353705"/>
                </a:lnTo>
                <a:cubicBezTo>
                  <a:pt x="1837076" y="3329285"/>
                  <a:pt x="2124713" y="3277731"/>
                  <a:pt x="2409636" y="3223464"/>
                </a:cubicBezTo>
                <a:cubicBezTo>
                  <a:pt x="2694559" y="3169197"/>
                  <a:pt x="2968628" y="3147489"/>
                  <a:pt x="3256265" y="3028102"/>
                </a:cubicBezTo>
                <a:cubicBezTo>
                  <a:pt x="3543902" y="2908714"/>
                  <a:pt x="3861388" y="2716067"/>
                  <a:pt x="4135457" y="2507139"/>
                </a:cubicBezTo>
                <a:cubicBezTo>
                  <a:pt x="4409526" y="2298211"/>
                  <a:pt x="4656459" y="2016021"/>
                  <a:pt x="4900679" y="1774533"/>
                </a:cubicBezTo>
                <a:cubicBezTo>
                  <a:pt x="5144899" y="1533045"/>
                  <a:pt x="5413541" y="1299696"/>
                  <a:pt x="5600776" y="1058208"/>
                </a:cubicBezTo>
                <a:cubicBezTo>
                  <a:pt x="5788011" y="816720"/>
                  <a:pt x="5929117" y="501971"/>
                  <a:pt x="6024091" y="325603"/>
                </a:cubicBezTo>
                <a:cubicBezTo>
                  <a:pt x="6119065" y="149235"/>
                  <a:pt x="6170623" y="0"/>
                  <a:pt x="6170623" y="0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8" name="Google Shape;1558;p106"/>
          <p:cNvSpPr txBox="1"/>
          <p:nvPr/>
        </p:nvSpPr>
        <p:spPr>
          <a:xfrm>
            <a:off x="5437766" y="4657650"/>
            <a:ext cx="1495622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Prevention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9" name="Google Shape;1559;p106"/>
          <p:cNvSpPr txBox="1"/>
          <p:nvPr/>
        </p:nvSpPr>
        <p:spPr>
          <a:xfrm>
            <a:off x="257588" y="241154"/>
            <a:ext cx="3364135" cy="923330"/>
          </a:xfrm>
          <a:prstGeom prst="rect">
            <a:avLst/>
          </a:prstGeom>
          <a:solidFill>
            <a:srgbClr val="41414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---- </a:t>
            </a: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Ischemic Stroke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8B703"/>
                </a:solidFill>
                <a:latin typeface="Georgia"/>
                <a:ea typeface="Georgia"/>
                <a:cs typeface="Georgia"/>
                <a:sym typeface="Georgia"/>
              </a:rPr>
              <a:t>---- </a:t>
            </a: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Subarachnoid Hemorrhage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---- </a:t>
            </a: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Spine</a:t>
            </a:r>
            <a:endParaRPr/>
          </a:p>
        </p:txBody>
      </p:sp>
      <p:sp>
        <p:nvSpPr>
          <p:cNvPr id="1560" name="Google Shape;1560;p106"/>
          <p:cNvSpPr txBox="1"/>
          <p:nvPr/>
        </p:nvSpPr>
        <p:spPr>
          <a:xfrm>
            <a:off x="383923" y="6289570"/>
            <a:ext cx="57096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Implication is we understand the cause</a:t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61" name="Google Shape;1561;p106"/>
          <p:cNvSpPr/>
          <p:nvPr/>
        </p:nvSpPr>
        <p:spPr>
          <a:xfrm>
            <a:off x="5608770" y="3722123"/>
            <a:ext cx="211557" cy="469108"/>
          </a:xfrm>
          <a:prstGeom prst="downArrow">
            <a:avLst>
              <a:gd fmla="val 48530" name="adj1"/>
              <a:gd fmla="val 43233" name="adj2"/>
            </a:avLst>
          </a:prstGeom>
          <a:solidFill>
            <a:srgbClr val="1FF10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62" name="Google Shape;1562;p106"/>
          <p:cNvSpPr/>
          <p:nvPr/>
        </p:nvSpPr>
        <p:spPr>
          <a:xfrm>
            <a:off x="5604136" y="3355752"/>
            <a:ext cx="268833" cy="268833"/>
          </a:xfrm>
          <a:prstGeom prst="irregularSeal1">
            <a:avLst/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63" name="Google Shape;1563;p106"/>
          <p:cNvSpPr/>
          <p:nvPr/>
        </p:nvSpPr>
        <p:spPr>
          <a:xfrm>
            <a:off x="7936178" y="3698489"/>
            <a:ext cx="211557" cy="469108"/>
          </a:xfrm>
          <a:prstGeom prst="downArrow">
            <a:avLst>
              <a:gd fmla="val 48530" name="adj1"/>
              <a:gd fmla="val 43233" name="adj2"/>
            </a:avLst>
          </a:prstGeom>
          <a:solidFill>
            <a:srgbClr val="1FF10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64" name="Google Shape;1564;p106"/>
          <p:cNvSpPr/>
          <p:nvPr/>
        </p:nvSpPr>
        <p:spPr>
          <a:xfrm>
            <a:off x="7904520" y="3332118"/>
            <a:ext cx="268833" cy="268833"/>
          </a:xfrm>
          <a:prstGeom prst="irregularSeal1">
            <a:avLst/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65" name="Google Shape;1565;p106"/>
          <p:cNvSpPr txBox="1"/>
          <p:nvPr/>
        </p:nvSpPr>
        <p:spPr>
          <a:xfrm>
            <a:off x="7325496" y="4605240"/>
            <a:ext cx="1536382" cy="5847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Prevention/early diagnosis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1" name="Google Shape;1571;p107"/>
          <p:cNvCxnSpPr/>
          <p:nvPr/>
        </p:nvCxnSpPr>
        <p:spPr>
          <a:xfrm rot="10800000">
            <a:off x="1529933" y="1959055"/>
            <a:ext cx="0" cy="408091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72" name="Google Shape;1572;p107"/>
          <p:cNvSpPr txBox="1"/>
          <p:nvPr/>
        </p:nvSpPr>
        <p:spPr>
          <a:xfrm>
            <a:off x="938332" y="1519487"/>
            <a:ext cx="123413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Cost/year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3" name="Google Shape;1573;p107"/>
          <p:cNvSpPr txBox="1"/>
          <p:nvPr/>
        </p:nvSpPr>
        <p:spPr>
          <a:xfrm>
            <a:off x="6908271" y="5922705"/>
            <a:ext cx="7828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4" name="Google Shape;1574;p107"/>
          <p:cNvSpPr txBox="1"/>
          <p:nvPr/>
        </p:nvSpPr>
        <p:spPr>
          <a:xfrm>
            <a:off x="1259757" y="6045815"/>
            <a:ext cx="78516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0     10     20     30     40     50     60     70     80     90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5" name="Google Shape;1575;p107"/>
          <p:cNvSpPr txBox="1"/>
          <p:nvPr/>
        </p:nvSpPr>
        <p:spPr>
          <a:xfrm>
            <a:off x="1688552" y="464446"/>
            <a:ext cx="56238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Non exhaustive cost of prevention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76" name="Google Shape;1576;p107"/>
          <p:cNvSpPr txBox="1"/>
          <p:nvPr/>
        </p:nvSpPr>
        <p:spPr>
          <a:xfrm>
            <a:off x="7135807" y="4435744"/>
            <a:ext cx="111070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Warfarin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77" name="Google Shape;1577;p107"/>
          <p:cNvSpPr/>
          <p:nvPr/>
        </p:nvSpPr>
        <p:spPr>
          <a:xfrm>
            <a:off x="3864328" y="4904120"/>
            <a:ext cx="2695400" cy="1111241"/>
          </a:xfrm>
          <a:custGeom>
            <a:rect b="b" l="l" r="r" t="t"/>
            <a:pathLst>
              <a:path extrusionOk="0" h="837405" w="4995882">
                <a:moveTo>
                  <a:pt x="0" y="837405"/>
                </a:moveTo>
                <a:lnTo>
                  <a:pt x="418649" y="739708"/>
                </a:lnTo>
                <a:cubicBezTo>
                  <a:pt x="553547" y="709468"/>
                  <a:pt x="658210" y="693185"/>
                  <a:pt x="809389" y="655967"/>
                </a:cubicBezTo>
                <a:cubicBezTo>
                  <a:pt x="960568" y="618749"/>
                  <a:pt x="1139657" y="558270"/>
                  <a:pt x="1325723" y="516400"/>
                </a:cubicBezTo>
                <a:cubicBezTo>
                  <a:pt x="1511789" y="474530"/>
                  <a:pt x="1925787" y="404746"/>
                  <a:pt x="1925787" y="404746"/>
                </a:cubicBezTo>
                <a:lnTo>
                  <a:pt x="2651446" y="265178"/>
                </a:lnTo>
                <a:cubicBezTo>
                  <a:pt x="2904961" y="216329"/>
                  <a:pt x="3200342" y="151198"/>
                  <a:pt x="3446880" y="111654"/>
                </a:cubicBezTo>
                <a:cubicBezTo>
                  <a:pt x="3693418" y="72110"/>
                  <a:pt x="3872507" y="46522"/>
                  <a:pt x="4130674" y="27913"/>
                </a:cubicBezTo>
                <a:cubicBezTo>
                  <a:pt x="4388841" y="9304"/>
                  <a:pt x="4995882" y="0"/>
                  <a:pt x="4995882" y="0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78" name="Google Shape;1578;p107"/>
          <p:cNvCxnSpPr>
            <a:stCxn id="1576" idx="1"/>
            <a:endCxn id="1577" idx="8"/>
          </p:cNvCxnSpPr>
          <p:nvPr/>
        </p:nvCxnSpPr>
        <p:spPr>
          <a:xfrm flipH="1">
            <a:off x="6559807" y="4620410"/>
            <a:ext cx="576000" cy="283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79" name="Google Shape;1579;p107"/>
          <p:cNvSpPr txBox="1"/>
          <p:nvPr/>
        </p:nvSpPr>
        <p:spPr>
          <a:xfrm>
            <a:off x="935281" y="5719031"/>
            <a:ext cx="5465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$15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0" name="Google Shape;1580;p107"/>
          <p:cNvSpPr txBox="1"/>
          <p:nvPr/>
        </p:nvSpPr>
        <p:spPr>
          <a:xfrm>
            <a:off x="729628" y="4755510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$1,200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1" name="Google Shape;1581;p107"/>
          <p:cNvSpPr txBox="1"/>
          <p:nvPr/>
        </p:nvSpPr>
        <p:spPr>
          <a:xfrm>
            <a:off x="945815" y="5444519"/>
            <a:ext cx="5309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$40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2" name="Google Shape;1582;p107"/>
          <p:cNvSpPr txBox="1"/>
          <p:nvPr/>
        </p:nvSpPr>
        <p:spPr>
          <a:xfrm>
            <a:off x="7135807" y="5466815"/>
            <a:ext cx="93735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Aspirin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83" name="Google Shape;1583;p107"/>
          <p:cNvCxnSpPr>
            <a:stCxn id="1582" idx="1"/>
          </p:cNvCxnSpPr>
          <p:nvPr/>
        </p:nvCxnSpPr>
        <p:spPr>
          <a:xfrm flipH="1">
            <a:off x="6559807" y="5651481"/>
            <a:ext cx="576000" cy="273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84" name="Google Shape;1584;p107"/>
          <p:cNvSpPr/>
          <p:nvPr/>
        </p:nvSpPr>
        <p:spPr>
          <a:xfrm>
            <a:off x="3080653" y="5651481"/>
            <a:ext cx="3464312" cy="369332"/>
          </a:xfrm>
          <a:custGeom>
            <a:rect b="b" l="l" r="r" t="t"/>
            <a:pathLst>
              <a:path extrusionOk="0" h="837405" w="4995882">
                <a:moveTo>
                  <a:pt x="0" y="837405"/>
                </a:moveTo>
                <a:lnTo>
                  <a:pt x="418649" y="739708"/>
                </a:lnTo>
                <a:cubicBezTo>
                  <a:pt x="553547" y="709468"/>
                  <a:pt x="658210" y="693185"/>
                  <a:pt x="809389" y="655967"/>
                </a:cubicBezTo>
                <a:cubicBezTo>
                  <a:pt x="960568" y="618749"/>
                  <a:pt x="1139657" y="558270"/>
                  <a:pt x="1325723" y="516400"/>
                </a:cubicBezTo>
                <a:cubicBezTo>
                  <a:pt x="1511789" y="474530"/>
                  <a:pt x="1925787" y="404746"/>
                  <a:pt x="1925787" y="404746"/>
                </a:cubicBezTo>
                <a:lnTo>
                  <a:pt x="2651446" y="265178"/>
                </a:lnTo>
                <a:cubicBezTo>
                  <a:pt x="2904961" y="216329"/>
                  <a:pt x="3200342" y="151198"/>
                  <a:pt x="3446880" y="111654"/>
                </a:cubicBezTo>
                <a:cubicBezTo>
                  <a:pt x="3693418" y="72110"/>
                  <a:pt x="3872507" y="46522"/>
                  <a:pt x="4130674" y="27913"/>
                </a:cubicBezTo>
                <a:cubicBezTo>
                  <a:pt x="4388841" y="9304"/>
                  <a:pt x="4995882" y="0"/>
                  <a:pt x="4995882" y="0"/>
                </a:cubicBezTo>
              </a:path>
            </a:pathLst>
          </a:custGeom>
          <a:noFill/>
          <a:ln cap="flat" cmpd="sng" w="38100">
            <a:solidFill>
              <a:srgbClr val="FFE947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85" name="Google Shape;1585;p107"/>
          <p:cNvSpPr txBox="1"/>
          <p:nvPr/>
        </p:nvSpPr>
        <p:spPr>
          <a:xfrm>
            <a:off x="7139575" y="5074504"/>
            <a:ext cx="1671439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Vit D, Calcium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86" name="Google Shape;1586;p107"/>
          <p:cNvCxnSpPr>
            <a:stCxn id="1585" idx="1"/>
          </p:cNvCxnSpPr>
          <p:nvPr/>
        </p:nvCxnSpPr>
        <p:spPr>
          <a:xfrm flipH="1">
            <a:off x="6563575" y="5259170"/>
            <a:ext cx="576000" cy="3924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87" name="Google Shape;1587;p107"/>
          <p:cNvSpPr txBox="1"/>
          <p:nvPr/>
        </p:nvSpPr>
        <p:spPr>
          <a:xfrm>
            <a:off x="2334079" y="1734931"/>
            <a:ext cx="42294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effective prevention of Glioblastoma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88" name="Google Shape;1588;p107"/>
          <p:cNvSpPr/>
          <p:nvPr/>
        </p:nvSpPr>
        <p:spPr>
          <a:xfrm>
            <a:off x="3080652" y="2429854"/>
            <a:ext cx="3719523" cy="3651563"/>
          </a:xfrm>
          <a:custGeom>
            <a:rect b="b" l="l" r="r" t="t"/>
            <a:pathLst>
              <a:path extrusionOk="0" h="1961781" w="4549323">
                <a:moveTo>
                  <a:pt x="0" y="1961781"/>
                </a:moveTo>
                <a:cubicBezTo>
                  <a:pt x="18606" y="1672178"/>
                  <a:pt x="37213" y="1382575"/>
                  <a:pt x="55820" y="1082505"/>
                </a:cubicBezTo>
                <a:cubicBezTo>
                  <a:pt x="74427" y="782435"/>
                  <a:pt x="72101" y="338144"/>
                  <a:pt x="111640" y="161359"/>
                </a:cubicBezTo>
                <a:cubicBezTo>
                  <a:pt x="151179" y="-15426"/>
                  <a:pt x="246538" y="-20078"/>
                  <a:pt x="293054" y="21792"/>
                </a:cubicBezTo>
                <a:cubicBezTo>
                  <a:pt x="339570" y="63662"/>
                  <a:pt x="367481" y="168338"/>
                  <a:pt x="390739" y="412581"/>
                </a:cubicBezTo>
                <a:cubicBezTo>
                  <a:pt x="413997" y="656824"/>
                  <a:pt x="404694" y="1243008"/>
                  <a:pt x="432604" y="1487251"/>
                </a:cubicBezTo>
                <a:cubicBezTo>
                  <a:pt x="460514" y="1731494"/>
                  <a:pt x="451211" y="1803604"/>
                  <a:pt x="558199" y="1878040"/>
                </a:cubicBezTo>
                <a:cubicBezTo>
                  <a:pt x="665187" y="1952476"/>
                  <a:pt x="741940" y="1924563"/>
                  <a:pt x="1074533" y="1933867"/>
                </a:cubicBezTo>
                <a:cubicBezTo>
                  <a:pt x="1407126" y="1943171"/>
                  <a:pt x="2553761" y="1933867"/>
                  <a:pt x="2553761" y="1933867"/>
                </a:cubicBezTo>
                <a:lnTo>
                  <a:pt x="4549323" y="1947824"/>
                </a:lnTo>
              </a:path>
            </a:pathLst>
          </a:custGeom>
          <a:noFill/>
          <a:ln cap="flat" cmpd="sng" w="28575">
            <a:solidFill>
              <a:srgbClr val="18B70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89" name="Google Shape;1589;p107"/>
          <p:cNvSpPr txBox="1"/>
          <p:nvPr/>
        </p:nvSpPr>
        <p:spPr>
          <a:xfrm>
            <a:off x="508381" y="2215635"/>
            <a:ext cx="9348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$42.000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0" name="Google Shape;1590;p107"/>
          <p:cNvSpPr txBox="1"/>
          <p:nvPr/>
        </p:nvSpPr>
        <p:spPr>
          <a:xfrm>
            <a:off x="4004880" y="2746403"/>
            <a:ext cx="261832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Treatment of Aneurysm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91" name="Google Shape;1591;p107"/>
          <p:cNvCxnSpPr>
            <a:stCxn id="1590" idx="1"/>
          </p:cNvCxnSpPr>
          <p:nvPr/>
        </p:nvCxnSpPr>
        <p:spPr>
          <a:xfrm flipH="1">
            <a:off x="3428880" y="2931069"/>
            <a:ext cx="576000" cy="283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1592" name="Google Shape;1592;p107"/>
          <p:cNvCxnSpPr/>
          <p:nvPr/>
        </p:nvCxnSpPr>
        <p:spPr>
          <a:xfrm flipH="1" rot="10800000">
            <a:off x="1501391" y="6054396"/>
            <a:ext cx="5406880" cy="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593" name="Google Shape;1593;p107"/>
          <p:cNvSpPr/>
          <p:nvPr/>
        </p:nvSpPr>
        <p:spPr>
          <a:xfrm>
            <a:off x="3864327" y="5922706"/>
            <a:ext cx="2695401" cy="92656"/>
          </a:xfrm>
          <a:custGeom>
            <a:rect b="b" l="l" r="r" t="t"/>
            <a:pathLst>
              <a:path extrusionOk="0" h="837405" w="4995882">
                <a:moveTo>
                  <a:pt x="0" y="837405"/>
                </a:moveTo>
                <a:lnTo>
                  <a:pt x="418649" y="739708"/>
                </a:lnTo>
                <a:cubicBezTo>
                  <a:pt x="553547" y="709468"/>
                  <a:pt x="658210" y="693185"/>
                  <a:pt x="809389" y="655967"/>
                </a:cubicBezTo>
                <a:cubicBezTo>
                  <a:pt x="960568" y="618749"/>
                  <a:pt x="1139657" y="558270"/>
                  <a:pt x="1325723" y="516400"/>
                </a:cubicBezTo>
                <a:cubicBezTo>
                  <a:pt x="1511789" y="474530"/>
                  <a:pt x="1925787" y="404746"/>
                  <a:pt x="1925787" y="404746"/>
                </a:cubicBezTo>
                <a:lnTo>
                  <a:pt x="2651446" y="265178"/>
                </a:lnTo>
                <a:cubicBezTo>
                  <a:pt x="2904961" y="216329"/>
                  <a:pt x="3200342" y="151198"/>
                  <a:pt x="3446880" y="111654"/>
                </a:cubicBezTo>
                <a:cubicBezTo>
                  <a:pt x="3693418" y="72110"/>
                  <a:pt x="3872507" y="46522"/>
                  <a:pt x="4130674" y="27913"/>
                </a:cubicBezTo>
                <a:cubicBezTo>
                  <a:pt x="4388841" y="9304"/>
                  <a:pt x="4995882" y="0"/>
                  <a:pt x="4995882" y="0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4" name="Google Shape;1594;p107"/>
          <p:cNvSpPr txBox="1"/>
          <p:nvPr/>
        </p:nvSpPr>
        <p:spPr>
          <a:xfrm>
            <a:off x="4004880" y="5074504"/>
            <a:ext cx="1819992" cy="369332"/>
          </a:xfrm>
          <a:prstGeom prst="rect">
            <a:avLst/>
          </a:prstGeom>
          <a:solidFill>
            <a:srgbClr val="4B50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Ischemic Stroke</a:t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5" name="Google Shape;1595;p107"/>
          <p:cNvSpPr txBox="1"/>
          <p:nvPr/>
        </p:nvSpPr>
        <p:spPr>
          <a:xfrm>
            <a:off x="2883729" y="3378524"/>
            <a:ext cx="657151" cy="369332"/>
          </a:xfrm>
          <a:prstGeom prst="rect">
            <a:avLst/>
          </a:prstGeom>
          <a:solidFill>
            <a:srgbClr val="4B50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SAH</a:t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6" name="Google Shape;1596;p107"/>
          <p:cNvSpPr txBox="1"/>
          <p:nvPr/>
        </p:nvSpPr>
        <p:spPr>
          <a:xfrm>
            <a:off x="5292635" y="5480576"/>
            <a:ext cx="761634" cy="369332"/>
          </a:xfrm>
          <a:prstGeom prst="rect">
            <a:avLst/>
          </a:prstGeom>
          <a:solidFill>
            <a:srgbClr val="4B50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Spine</a:t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08"/>
          <p:cNvSpPr txBox="1"/>
          <p:nvPr>
            <p:ph type="title"/>
          </p:nvPr>
        </p:nvSpPr>
        <p:spPr>
          <a:xfrm>
            <a:off x="301752" y="228599"/>
            <a:ext cx="8534400" cy="10278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chemeClr val="dk1"/>
                </a:solidFill>
              </a:rPr>
              <a:t>Some preventive measures decrease the risk of multiple diseases – non exhaustive list</a:t>
            </a:r>
            <a:endParaRPr sz="2970">
              <a:solidFill>
                <a:schemeClr val="dk1"/>
              </a:solidFill>
            </a:endParaRPr>
          </a:p>
        </p:txBody>
      </p:sp>
      <p:graphicFrame>
        <p:nvGraphicFramePr>
          <p:cNvPr id="1602" name="Google Shape;1602;p108"/>
          <p:cNvGraphicFramePr/>
          <p:nvPr/>
        </p:nvGraphicFramePr>
        <p:xfrm>
          <a:off x="301751" y="2288659"/>
          <a:ext cx="3000000" cy="3000000"/>
        </p:xfrm>
        <a:graphic>
          <a:graphicData uri="http://schemas.openxmlformats.org/drawingml/2006/table">
            <a:tbl>
              <a:tblPr bandRow="1" firstRow="1">
                <a:solidFill>
                  <a:srgbClr val="D5DFDF"/>
                </a:solidFill>
                <a:tableStyleId>{892D1C17-559F-415B-A181-53E0D76A1786}</a:tableStyleId>
              </a:tblPr>
              <a:tblGrid>
                <a:gridCol w="1616900"/>
                <a:gridCol w="1797050"/>
                <a:gridCol w="1243075"/>
                <a:gridCol w="743150"/>
                <a:gridCol w="1216050"/>
                <a:gridCol w="19182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2A36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Glioblastoma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2A36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Ischemic Stroke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2A36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SAH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2A36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Spine diseases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2A36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Cost/year</a:t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2A363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Smoking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Obesity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Diabetes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$7,900 ?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Hypertension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$850 ?</a:t>
                      </a: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Preventive Medications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✔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$15-$1,200 ?</a:t>
                      </a: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9383" y="1409700"/>
            <a:ext cx="6522209" cy="5448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10"/>
          <p:cNvSpPr/>
          <p:nvPr/>
        </p:nvSpPr>
        <p:spPr>
          <a:xfrm>
            <a:off x="1369486" y="2483286"/>
            <a:ext cx="6237080" cy="3511114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61" name="Google Shape;76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0916" y="4606363"/>
            <a:ext cx="6069085" cy="86646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"/>
          <p:cNvSpPr txBox="1"/>
          <p:nvPr/>
        </p:nvSpPr>
        <p:spPr>
          <a:xfrm>
            <a:off x="6897504" y="3914510"/>
            <a:ext cx="8000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16.9%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(2014)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3" name="Google Shape;763;p10"/>
          <p:cNvSpPr txBox="1"/>
          <p:nvPr/>
        </p:nvSpPr>
        <p:spPr>
          <a:xfrm>
            <a:off x="1369486" y="4606363"/>
            <a:ext cx="8000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13%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(1995)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4" name="Google Shape;764;p10"/>
          <p:cNvSpPr txBox="1"/>
          <p:nvPr/>
        </p:nvSpPr>
        <p:spPr>
          <a:xfrm>
            <a:off x="179609" y="280332"/>
            <a:ext cx="87623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Increase in US </a:t>
            </a:r>
            <a:r>
              <a:rPr lang="en-US" sz="2800">
                <a:solidFill>
                  <a:srgbClr val="A8422A"/>
                </a:solidFill>
                <a:latin typeface="Georgia"/>
                <a:ea typeface="Georgia"/>
                <a:cs typeface="Georgia"/>
                <a:sym typeface="Georgia"/>
              </a:rPr>
              <a:t>health expenditure </a:t>
            </a: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(% of GDP)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09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970"/>
              <a:buFont typeface="Times New Roman"/>
              <a:buNone/>
            </a:pPr>
            <a:r>
              <a:rPr lang="en-US" sz="2970"/>
              <a:t>A controversial UK solution – patient responsibility</a:t>
            </a:r>
            <a:endParaRPr sz="2970"/>
          </a:p>
        </p:txBody>
      </p:sp>
      <p:pic>
        <p:nvPicPr>
          <p:cNvPr id="1608" name="Google Shape;1608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3023" y="2394080"/>
            <a:ext cx="4858900" cy="2915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10"/>
          <p:cNvSpPr txBox="1"/>
          <p:nvPr>
            <p:ph type="title"/>
          </p:nvPr>
        </p:nvSpPr>
        <p:spPr>
          <a:xfrm>
            <a:off x="301752" y="228600"/>
            <a:ext cx="8534400" cy="9602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200"/>
              <a:buFont typeface="Times New Roman"/>
              <a:buNone/>
            </a:pPr>
            <a:r>
              <a:rPr lang="en-US" sz="3200"/>
              <a:t>Relative risks for modifiable</a:t>
            </a:r>
            <a:br>
              <a:rPr lang="en-US" sz="3200"/>
            </a:br>
            <a:r>
              <a:rPr lang="en-US" sz="3200"/>
              <a:t>risk factors in Degenerative Disc Disease</a:t>
            </a:r>
            <a:endParaRPr sz="3200"/>
          </a:p>
        </p:txBody>
      </p:sp>
      <p:pic>
        <p:nvPicPr>
          <p:cNvPr id="1614" name="Google Shape;1614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225" y="1484261"/>
            <a:ext cx="7029673" cy="4162908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110"/>
          <p:cNvSpPr txBox="1"/>
          <p:nvPr/>
        </p:nvSpPr>
        <p:spPr>
          <a:xfrm>
            <a:off x="153505" y="5757050"/>
            <a:ext cx="8833501" cy="923330"/>
          </a:xfrm>
          <a:prstGeom prst="rect">
            <a:avLst/>
          </a:prstGeom>
          <a:solidFill>
            <a:srgbClr val="8CADA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Modifiable Risk Factors in Patients With Low Back Pain; Scott T. Shemory, MD; Kiel J. Pfefferle, MD; Ian M. Gradisar, MD; Orthopedics; June 2016 - Volume 39, Issue 3: e413-e416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111"/>
          <p:cNvSpPr txBox="1"/>
          <p:nvPr>
            <p:ph type="title"/>
          </p:nvPr>
        </p:nvSpPr>
        <p:spPr>
          <a:xfrm>
            <a:off x="301752" y="174559"/>
            <a:ext cx="8534400" cy="10683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970"/>
              <a:buFont typeface="Times New Roman"/>
              <a:buNone/>
            </a:pPr>
            <a:r>
              <a:rPr lang="en-US" sz="2970"/>
              <a:t>BMI &gt;30 is a factor of poor</a:t>
            </a:r>
            <a:br>
              <a:rPr lang="en-US" sz="2970"/>
            </a:br>
            <a:r>
              <a:rPr lang="en-US" sz="2970"/>
              <a:t>outcomes in elective spinal surgery.</a:t>
            </a:r>
            <a:endParaRPr/>
          </a:p>
        </p:txBody>
      </p:sp>
      <p:sp>
        <p:nvSpPr>
          <p:cNvPr id="1621" name="Google Shape;1621;p111"/>
          <p:cNvSpPr txBox="1"/>
          <p:nvPr>
            <p:ph idx="1" type="body"/>
          </p:nvPr>
        </p:nvSpPr>
        <p:spPr>
          <a:xfrm>
            <a:off x="153505" y="1527048"/>
            <a:ext cx="8833501" cy="33095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3688" lvl="0" marL="296863" rtl="0" algn="l">
              <a:spcBef>
                <a:spcPts val="0"/>
              </a:spcBef>
              <a:spcAft>
                <a:spcPts val="0"/>
              </a:spcAft>
              <a:buSzPts val="2380"/>
              <a:buChar char="⚫"/>
            </a:pPr>
            <a:r>
              <a:rPr lang="en-US" sz="2800">
                <a:latin typeface="Noto Sans Symbols"/>
                <a:ea typeface="Noto Sans Symbols"/>
                <a:cs typeface="Noto Sans Symbols"/>
                <a:sym typeface="Noto Sans Symbols"/>
              </a:rPr>
              <a:t>🡹</a:t>
            </a:r>
            <a:r>
              <a:rPr lang="en-US" sz="2800"/>
              <a:t> rates complications </a:t>
            </a:r>
            <a:r>
              <a:rPr lang="en-US" sz="2400"/>
              <a:t>(odds ratio 1.6; 95% CI - 1.1-2.3)</a:t>
            </a:r>
            <a:endParaRPr/>
          </a:p>
          <a:p>
            <a:pPr indent="-293688" lvl="0" marL="296863" rtl="0" algn="l">
              <a:spcBef>
                <a:spcPts val="2976"/>
              </a:spcBef>
              <a:spcAft>
                <a:spcPts val="0"/>
              </a:spcAft>
              <a:buSzPts val="2380"/>
              <a:buChar char="⚫"/>
            </a:pPr>
            <a:r>
              <a:rPr lang="en-US" sz="2800">
                <a:latin typeface="Noto Sans Symbols"/>
                <a:ea typeface="Noto Sans Symbols"/>
                <a:cs typeface="Noto Sans Symbols"/>
                <a:sym typeface="Noto Sans Symbols"/>
              </a:rPr>
              <a:t>🡹</a:t>
            </a:r>
            <a:r>
              <a:rPr lang="en-US" sz="2800"/>
              <a:t> rates of readmission </a:t>
            </a:r>
            <a:r>
              <a:rPr lang="en-US" sz="2400"/>
              <a:t>(odds ratio 2.3; 95% CI - 1.1-4.9)</a:t>
            </a:r>
            <a:endParaRPr/>
          </a:p>
          <a:p>
            <a:pPr indent="-293688" lvl="0" marL="296863" rtl="0" algn="l">
              <a:spcBef>
                <a:spcPts val="2976"/>
              </a:spcBef>
              <a:spcAft>
                <a:spcPts val="0"/>
              </a:spcAft>
              <a:buSzPts val="2380"/>
              <a:buChar char="⚫"/>
            </a:pPr>
            <a:r>
              <a:rPr lang="en-US" sz="2800">
                <a:latin typeface="Noto Sans Symbols"/>
                <a:ea typeface="Noto Sans Symbols"/>
                <a:cs typeface="Noto Sans Symbols"/>
                <a:sym typeface="Noto Sans Symbols"/>
              </a:rPr>
              <a:t>🡹</a:t>
            </a:r>
            <a:r>
              <a:rPr lang="en-US" sz="2800"/>
              <a:t> rates of return to the operating room </a:t>
            </a:r>
            <a:r>
              <a:rPr lang="en-US" sz="2400"/>
              <a:t>(odds ratio 1.8; 95%    CI - 1.1-3.1)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  <p:sp>
        <p:nvSpPr>
          <p:cNvPr id="1622" name="Google Shape;1622;p111"/>
          <p:cNvSpPr txBox="1"/>
          <p:nvPr/>
        </p:nvSpPr>
        <p:spPr>
          <a:xfrm>
            <a:off x="153505" y="5674189"/>
            <a:ext cx="8833501" cy="923330"/>
          </a:xfrm>
          <a:prstGeom prst="rect">
            <a:avLst/>
          </a:prstGeom>
          <a:solidFill>
            <a:srgbClr val="8CADA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Impact of increased body mass index on outcomes of elective spinal surgery. Seicean A, Alan N, Seicean S, Worwag M, Neuhauser D, Benzel EC, Weil RJ. Spine. 2014 Aug 15;39(18):1520-30.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112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970"/>
              <a:buFont typeface="Times New Roman"/>
              <a:buNone/>
            </a:pPr>
            <a:r>
              <a:rPr lang="en-US" sz="2970"/>
              <a:t>Return-To-Work Rate of Smokers vs. Non-Smokers</a:t>
            </a:r>
            <a:endParaRPr/>
          </a:p>
        </p:txBody>
      </p:sp>
      <p:sp>
        <p:nvSpPr>
          <p:cNvPr id="1628" name="Google Shape;1628;p112"/>
          <p:cNvSpPr txBox="1"/>
          <p:nvPr>
            <p:ph idx="1" type="body"/>
          </p:nvPr>
        </p:nvSpPr>
        <p:spPr>
          <a:xfrm>
            <a:off x="301752" y="1527048"/>
            <a:ext cx="8503920" cy="33095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51% - smokers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68% - quit smoking &gt; 1 after surgery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77% - &gt; 6 months after surgery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71% - non-smokers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  <p:sp>
        <p:nvSpPr>
          <p:cNvPr id="1629" name="Google Shape;1629;p112"/>
          <p:cNvSpPr txBox="1"/>
          <p:nvPr/>
        </p:nvSpPr>
        <p:spPr>
          <a:xfrm>
            <a:off x="153505" y="5674189"/>
            <a:ext cx="8833501" cy="923330"/>
          </a:xfrm>
          <a:prstGeom prst="rect">
            <a:avLst/>
          </a:prstGeom>
          <a:solidFill>
            <a:srgbClr val="8CADA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The effect of cigarette smoking and smoking cessation on spinal fusion; S D Glassman; S C Anagnost; A Parker; D Burke; J R Johnson; J R Dimar; Spine. 25(20):2608-15, OCT 2000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13"/>
          <p:cNvSpPr txBox="1"/>
          <p:nvPr>
            <p:ph type="title"/>
          </p:nvPr>
        </p:nvSpPr>
        <p:spPr>
          <a:xfrm>
            <a:off x="1199106" y="1844713"/>
            <a:ext cx="632163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chemeClr val="dk1"/>
                </a:solidFill>
              </a:rPr>
              <a:t>UK NHS indefinite surgery ban for smokers and obese</a:t>
            </a:r>
            <a:endParaRPr/>
          </a:p>
        </p:txBody>
      </p:sp>
      <p:pic>
        <p:nvPicPr>
          <p:cNvPr id="1635" name="Google Shape;1635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398" y="201063"/>
            <a:ext cx="2554527" cy="1159964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113"/>
          <p:cNvSpPr txBox="1"/>
          <p:nvPr/>
        </p:nvSpPr>
        <p:spPr>
          <a:xfrm>
            <a:off x="383619" y="2616493"/>
            <a:ext cx="8426370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Formerly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Elective operations were delayed for months, during which time such patients were expected to try to lose weight or stop smoking.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Now 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NHS will ban patients from surgery indefinitely unless they lose weight or quit smoking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Smokers will only be referred for operations if they have stopped smoking for at least eight weeks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with a BMI &gt;30 will only be referred for operations if they reduce their weight by 10% and with a BMI &gt;40 by 15% over 9 months.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14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Patient responsibility</a:t>
            </a:r>
            <a:endParaRPr/>
          </a:p>
        </p:txBody>
      </p:sp>
      <p:sp>
        <p:nvSpPr>
          <p:cNvPr id="1642" name="Google Shape;1642;p114"/>
          <p:cNvSpPr txBox="1"/>
          <p:nvPr>
            <p:ph idx="1" type="body"/>
          </p:nvPr>
        </p:nvSpPr>
        <p:spPr>
          <a:xfrm>
            <a:off x="301752" y="1527048"/>
            <a:ext cx="8503920" cy="66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UK NHS indefinite surgery ban for smokers and obese</a:t>
            </a:r>
            <a:endParaRPr/>
          </a:p>
        </p:txBody>
      </p:sp>
      <p:pic>
        <p:nvPicPr>
          <p:cNvPr id="1643" name="Google Shape;1643;p114"/>
          <p:cNvPicPr preferRelativeResize="0"/>
          <p:nvPr/>
        </p:nvPicPr>
        <p:blipFill rotWithShape="1">
          <a:blip r:embed="rId3">
            <a:alphaModFix/>
          </a:blip>
          <a:srcRect b="-2338" l="0" r="0" t="0"/>
          <a:stretch/>
        </p:blipFill>
        <p:spPr>
          <a:xfrm flipH="1">
            <a:off x="2991272" y="2756196"/>
            <a:ext cx="274821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114"/>
          <p:cNvSpPr/>
          <p:nvPr/>
        </p:nvSpPr>
        <p:spPr>
          <a:xfrm rot="2665789">
            <a:off x="1942354" y="3848877"/>
            <a:ext cx="4900706" cy="4034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45" name="Google Shape;1645;p114"/>
          <p:cNvSpPr/>
          <p:nvPr/>
        </p:nvSpPr>
        <p:spPr>
          <a:xfrm rot="-2549556">
            <a:off x="1890319" y="3904318"/>
            <a:ext cx="4900706" cy="4034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15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Patient responsibility</a:t>
            </a:r>
            <a:endParaRPr/>
          </a:p>
        </p:txBody>
      </p:sp>
      <p:sp>
        <p:nvSpPr>
          <p:cNvPr id="1651" name="Google Shape;1651;p115"/>
          <p:cNvSpPr txBox="1"/>
          <p:nvPr>
            <p:ph idx="1" type="body"/>
          </p:nvPr>
        </p:nvSpPr>
        <p:spPr>
          <a:xfrm>
            <a:off x="301752" y="1527048"/>
            <a:ext cx="8503920" cy="66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UK NHS indefinite surgery ban for smokers and obese</a:t>
            </a:r>
            <a:endParaRPr/>
          </a:p>
        </p:txBody>
      </p:sp>
      <p:pic>
        <p:nvPicPr>
          <p:cNvPr id="1652" name="Google Shape;1652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9824" y="2731189"/>
            <a:ext cx="285035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3" name="Google Shape;1653;p115"/>
          <p:cNvSpPr/>
          <p:nvPr/>
        </p:nvSpPr>
        <p:spPr>
          <a:xfrm rot="2665789">
            <a:off x="1942354" y="3848877"/>
            <a:ext cx="4900706" cy="4034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54" name="Google Shape;1654;p115"/>
          <p:cNvSpPr/>
          <p:nvPr/>
        </p:nvSpPr>
        <p:spPr>
          <a:xfrm rot="-2549556">
            <a:off x="1890319" y="3904318"/>
            <a:ext cx="4900706" cy="4034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116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1660" name="Google Shape;1660;p116"/>
          <p:cNvSpPr txBox="1"/>
          <p:nvPr>
            <p:ph idx="1" type="body"/>
          </p:nvPr>
        </p:nvSpPr>
        <p:spPr>
          <a:xfrm>
            <a:off x="301752" y="1527048"/>
            <a:ext cx="8503920" cy="4876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2"/>
              <a:buAutoNum type="arabicPeriod"/>
            </a:pPr>
            <a:r>
              <a:rPr lang="en-US" sz="2590" u="sng">
                <a:solidFill>
                  <a:srgbClr val="AE3A04"/>
                </a:solidFill>
              </a:rPr>
              <a:t>Inadequate clinical guidelines</a:t>
            </a:r>
            <a:r>
              <a:rPr lang="en-US" sz="2590"/>
              <a:t> with no reference to </a:t>
            </a:r>
            <a:r>
              <a:rPr lang="en-US" sz="2590" u="sng">
                <a:solidFill>
                  <a:srgbClr val="AE3A04"/>
                </a:solidFill>
              </a:rPr>
              <a:t>cost data</a:t>
            </a:r>
            <a:r>
              <a:rPr lang="en-US" sz="2590"/>
              <a:t> in acute therapeutic intervention.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202"/>
              <a:buAutoNum type="arabicPeriod"/>
            </a:pPr>
            <a:r>
              <a:rPr lang="en-US" sz="2590"/>
              <a:t>Despite the extraordinary expense of </a:t>
            </a:r>
            <a:r>
              <a:rPr lang="en-US" sz="2590" u="sng">
                <a:solidFill>
                  <a:srgbClr val="AE3A04"/>
                </a:solidFill>
              </a:rPr>
              <a:t>spine fusions </a:t>
            </a:r>
            <a:r>
              <a:rPr lang="en-US" sz="2590"/>
              <a:t>there is </a:t>
            </a:r>
            <a:r>
              <a:rPr lang="en-US" sz="2590" u="sng">
                <a:solidFill>
                  <a:srgbClr val="AE3A04"/>
                </a:solidFill>
              </a:rPr>
              <a:t>no reliable benefit data</a:t>
            </a:r>
            <a:r>
              <a:rPr lang="en-US" sz="2590"/>
              <a:t>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202"/>
              <a:buFont typeface="Noto Sans Symbols"/>
              <a:buAutoNum type="arabicPeriod"/>
            </a:pPr>
            <a:r>
              <a:rPr lang="en-US" sz="2590"/>
              <a:t>By far the most cost-effective intervention is Ischemic Stroke &gt; SAH &gt; Glioblastomas</a:t>
            </a:r>
            <a:endParaRPr sz="2590"/>
          </a:p>
          <a:p>
            <a:pPr indent="-514350" lvl="0" marL="51435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202"/>
              <a:buAutoNum type="arabicPeriod"/>
            </a:pPr>
            <a:r>
              <a:rPr lang="en-US" sz="2590"/>
              <a:t>For some disease processes </a:t>
            </a:r>
            <a:r>
              <a:rPr lang="en-US" sz="2590" u="sng">
                <a:solidFill>
                  <a:srgbClr val="AE3A04"/>
                </a:solidFill>
              </a:rPr>
              <a:t>early diagnosis </a:t>
            </a:r>
            <a:r>
              <a:rPr lang="en-US" sz="2590"/>
              <a:t>would be cost effective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202"/>
              <a:buAutoNum type="arabicPeriod"/>
            </a:pPr>
            <a:r>
              <a:rPr lang="en-US" sz="2590" u="sng">
                <a:solidFill>
                  <a:srgbClr val="AE3A04"/>
                </a:solidFill>
              </a:rPr>
              <a:t>Prevention</a:t>
            </a:r>
            <a:r>
              <a:rPr lang="en-US" sz="2590"/>
              <a:t> is by far the most cost effective mechanism to reduce treatment expenses.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202"/>
              <a:buAutoNum type="arabicPeriod"/>
            </a:pPr>
            <a:r>
              <a:rPr lang="en-US" sz="2590"/>
              <a:t>Effective prevention requires enhanced </a:t>
            </a:r>
            <a:r>
              <a:rPr lang="en-US" sz="2590" u="sng">
                <a:solidFill>
                  <a:srgbClr val="AE3A04"/>
                </a:solidFill>
              </a:rPr>
              <a:t>patient responsibility</a:t>
            </a:r>
            <a:r>
              <a:rPr lang="en-US" sz="2497"/>
              <a:t>.</a:t>
            </a:r>
            <a:endParaRPr sz="259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117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800000"/>
                </a:solidFill>
              </a:rPr>
              <a:t>THANK YOU</a:t>
            </a:r>
            <a:endParaRPr>
              <a:solidFill>
                <a:srgbClr val="800000"/>
              </a:solidFill>
            </a:endParaRPr>
          </a:p>
        </p:txBody>
      </p:sp>
      <p:pic>
        <p:nvPicPr>
          <p:cNvPr id="1666" name="Google Shape;1666;p117"/>
          <p:cNvPicPr preferRelativeResize="0"/>
          <p:nvPr/>
        </p:nvPicPr>
        <p:blipFill rotWithShape="1">
          <a:blip r:embed="rId3">
            <a:alphaModFix/>
          </a:blip>
          <a:srcRect b="0" l="0" r="0" t="15978"/>
          <a:stretch/>
        </p:blipFill>
        <p:spPr>
          <a:xfrm>
            <a:off x="0" y="1403684"/>
            <a:ext cx="9144000" cy="5454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35" y="173692"/>
            <a:ext cx="7019049" cy="665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2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pic>
        <p:nvPicPr>
          <p:cNvPr id="775" name="Google Shape;77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3"/>
          <p:cNvSpPr txBox="1"/>
          <p:nvPr>
            <p:ph type="title"/>
          </p:nvPr>
        </p:nvSpPr>
        <p:spPr>
          <a:xfrm>
            <a:off x="276791" y="291819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This happened before</a:t>
            </a:r>
            <a:endParaRPr/>
          </a:p>
        </p:txBody>
      </p:sp>
      <p:pic>
        <p:nvPicPr>
          <p:cNvPr id="781" name="Google Shape;78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6701" y="2048045"/>
            <a:ext cx="2274575" cy="2156415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3"/>
          <p:cNvSpPr txBox="1"/>
          <p:nvPr/>
        </p:nvSpPr>
        <p:spPr>
          <a:xfrm>
            <a:off x="276791" y="2793810"/>
            <a:ext cx="8152336" cy="186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 keep up with the Government expenses, Roman                       emperors began to debase the currency.</a:t>
            </a:r>
            <a:endParaRPr/>
          </a:p>
          <a:p>
            <a:pPr indent="-285750" lvl="0" marL="28575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By the time of Claudius II Gothicus the amount of                           silver in a supposedly 100% silver denarius was only                   0.02%.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83" name="Google Shape;783;p13"/>
          <p:cNvSpPr txBox="1"/>
          <p:nvPr/>
        </p:nvSpPr>
        <p:spPr>
          <a:xfrm>
            <a:off x="598525" y="1820745"/>
            <a:ext cx="506003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557"/>
              <a:buFont typeface="Times New Roman"/>
              <a:buNone/>
            </a:pPr>
            <a:r>
              <a:rPr lang="en-US" sz="2557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financial shortfall mandated inflation in ancient Rome</a:t>
            </a:r>
            <a:endParaRPr sz="2557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4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The rapid decline in silver purity of Roman coins</a:t>
            </a:r>
            <a:endParaRPr/>
          </a:p>
        </p:txBody>
      </p:sp>
      <p:pic>
        <p:nvPicPr>
          <p:cNvPr id="790" name="Google Shape;79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2002" y="2144891"/>
            <a:ext cx="1798261" cy="200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732" y="2144890"/>
            <a:ext cx="2081975" cy="200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4665" y="2144890"/>
            <a:ext cx="2052651" cy="200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82444" y="2144890"/>
            <a:ext cx="1954904" cy="2003778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4"/>
          <p:cNvSpPr txBox="1"/>
          <p:nvPr/>
        </p:nvSpPr>
        <p:spPr>
          <a:xfrm>
            <a:off x="703764" y="4586111"/>
            <a:ext cx="14863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240 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40% fineness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5" name="Google Shape;795;p14"/>
          <p:cNvSpPr txBox="1"/>
          <p:nvPr/>
        </p:nvSpPr>
        <p:spPr>
          <a:xfrm>
            <a:off x="2874053" y="4583289"/>
            <a:ext cx="14863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250 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30% fineness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6" name="Google Shape;796;p14"/>
          <p:cNvSpPr txBox="1"/>
          <p:nvPr/>
        </p:nvSpPr>
        <p:spPr>
          <a:xfrm>
            <a:off x="5117720" y="4586111"/>
            <a:ext cx="14863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260 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20% fineness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7" name="Google Shape;797;p14"/>
          <p:cNvSpPr txBox="1"/>
          <p:nvPr/>
        </p:nvSpPr>
        <p:spPr>
          <a:xfrm>
            <a:off x="7167956" y="4583289"/>
            <a:ext cx="15024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270 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&lt;5% fineness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8" name="Google Shape;798;p14"/>
          <p:cNvSpPr txBox="1"/>
          <p:nvPr/>
        </p:nvSpPr>
        <p:spPr>
          <a:xfrm>
            <a:off x="381000" y="6334667"/>
            <a:ext cx="40190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Wikipedia – Roman Currency 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5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804" name="Google Shape;804;p15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lang="en-US" sz="3200"/>
              <a:t>So…</a:t>
            </a:r>
            <a:endParaRPr sz="3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804" y="1410021"/>
            <a:ext cx="7798756" cy="5305259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6"/>
          <p:cNvSpPr txBox="1"/>
          <p:nvPr>
            <p:ph type="title"/>
          </p:nvPr>
        </p:nvSpPr>
        <p:spPr>
          <a:xfrm>
            <a:off x="683804" y="523690"/>
            <a:ext cx="7748401" cy="4602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</a:rPr>
              <a:t>Visigoths Destroy Rome, 410 A.D.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7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816" name="Google Shape;816;p17"/>
          <p:cNvSpPr txBox="1"/>
          <p:nvPr>
            <p:ph idx="1" type="body"/>
          </p:nvPr>
        </p:nvSpPr>
        <p:spPr>
          <a:xfrm>
            <a:off x="301752" y="1527048"/>
            <a:ext cx="8503920" cy="38499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lang="en-US" sz="3200"/>
              <a:t>How to decrease the healthcare expenses?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8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UK National Health Service</a:t>
            </a:r>
            <a:endParaRPr/>
          </a:p>
        </p:txBody>
      </p:sp>
      <p:pic>
        <p:nvPicPr>
          <p:cNvPr id="822" name="Google Shape;8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31" y="1432652"/>
            <a:ext cx="8843355" cy="4938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"/>
          <p:cNvSpPr txBox="1"/>
          <p:nvPr>
            <p:ph idx="1" type="subTitle"/>
          </p:nvPr>
        </p:nvSpPr>
        <p:spPr>
          <a:xfrm>
            <a:off x="1371600" y="3073398"/>
            <a:ext cx="6400800" cy="2126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000">
                <a:solidFill>
                  <a:schemeClr val="dk1"/>
                </a:solidFill>
              </a:rPr>
              <a:t>TIGRAN KHACHATRYAN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rPr lang="en-US" sz="2000">
                <a:solidFill>
                  <a:schemeClr val="dk1"/>
                </a:solidFill>
              </a:rPr>
              <a:t>JOE SAM ROBINSON M.D.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63" name="Google Shape;663;p1"/>
          <p:cNvSpPr txBox="1"/>
          <p:nvPr>
            <p:ph type="ctrTitle"/>
          </p:nvPr>
        </p:nvSpPr>
        <p:spPr>
          <a:xfrm>
            <a:off x="169333" y="143537"/>
            <a:ext cx="8833556" cy="22482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mes New Roman"/>
              <a:buNone/>
            </a:pPr>
            <a:r>
              <a:rPr lang="en-US" sz="2400"/>
              <a:t>HEALTHCARE RESOURCE ALLOCATION IN A TIME OF CRISIS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9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828" name="Google Shape;828;p19"/>
          <p:cNvSpPr txBox="1"/>
          <p:nvPr/>
        </p:nvSpPr>
        <p:spPr>
          <a:xfrm>
            <a:off x="493837" y="3617098"/>
            <a:ext cx="327084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Lord Beveridge in 1943</a:t>
            </a:r>
            <a:endParaRPr/>
          </a:p>
        </p:txBody>
      </p:sp>
      <p:pic>
        <p:nvPicPr>
          <p:cNvPr id="829" name="Google Shape;8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3092" y="1629115"/>
            <a:ext cx="4803060" cy="4643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0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pic>
        <p:nvPicPr>
          <p:cNvPr id="835" name="Google Shape;8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496" y="1495693"/>
            <a:ext cx="3674970" cy="4795836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20"/>
          <p:cNvSpPr txBox="1"/>
          <p:nvPr/>
        </p:nvSpPr>
        <p:spPr>
          <a:xfrm>
            <a:off x="1335928" y="3386266"/>
            <a:ext cx="2279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Immanuel Kant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1724-1804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1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Charlie Gard suffering from MDDS</a:t>
            </a:r>
            <a:endParaRPr/>
          </a:p>
        </p:txBody>
      </p:sp>
      <p:pic>
        <p:nvPicPr>
          <p:cNvPr id="842" name="Google Shape;8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383" y="2083714"/>
            <a:ext cx="5029275" cy="3759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2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848" name="Google Shape;848;p22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However, in the United States – the greatest country in the world, all citizens are </a:t>
            </a:r>
            <a:r>
              <a:rPr lang="en-US" u="sng"/>
              <a:t>entitled</a:t>
            </a:r>
            <a:r>
              <a:rPr lang="en-US"/>
              <a:t> to - </a:t>
            </a:r>
            <a:endParaRPr/>
          </a:p>
          <a:p>
            <a:pPr indent="0" lvl="0" marL="0" rtl="0" algn="ctr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rPr lang="en-US"/>
              <a:t>Everything for everybody no matter what the expense!</a:t>
            </a:r>
            <a:endParaRPr/>
          </a:p>
        </p:txBody>
      </p:sp>
      <p:pic>
        <p:nvPicPr>
          <p:cNvPr id="849" name="Google Shape;84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9273" y="3166455"/>
            <a:ext cx="4484003" cy="3182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3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No “Death Panels” here</a:t>
            </a:r>
            <a:endParaRPr/>
          </a:p>
        </p:txBody>
      </p:sp>
      <p:pic>
        <p:nvPicPr>
          <p:cNvPr id="855" name="Google Shape;8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4064" y="1725692"/>
            <a:ext cx="3508702" cy="4464823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23"/>
          <p:cNvSpPr txBox="1"/>
          <p:nvPr/>
        </p:nvSpPr>
        <p:spPr>
          <a:xfrm>
            <a:off x="1644414" y="3467665"/>
            <a:ext cx="17498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Sarah Palin</a:t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4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970"/>
              <a:buFont typeface="Times New Roman"/>
              <a:buNone/>
            </a:pPr>
            <a:r>
              <a:rPr lang="en-US" sz="2970"/>
              <a:t>So… Clumsy Government and Insurance Regulations</a:t>
            </a:r>
            <a:endParaRPr sz="2970"/>
          </a:p>
        </p:txBody>
      </p:sp>
      <p:pic>
        <p:nvPicPr>
          <p:cNvPr id="862" name="Google Shape;86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050" y="2083856"/>
            <a:ext cx="4155500" cy="41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8094" y="2083856"/>
            <a:ext cx="4638357" cy="415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5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869" name="Google Shape;869;p25"/>
          <p:cNvSpPr txBox="1"/>
          <p:nvPr>
            <p:ph idx="1" type="body"/>
          </p:nvPr>
        </p:nvSpPr>
        <p:spPr>
          <a:xfrm>
            <a:off x="301752" y="1527048"/>
            <a:ext cx="8503920" cy="14361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US" sz="2800"/>
              <a:t>Rather extreme healthcare expenditures are being enforced by legal system, requiring physicians make no mistakes regardless of expense issues.</a:t>
            </a:r>
            <a:endParaRPr sz="2800"/>
          </a:p>
        </p:txBody>
      </p:sp>
      <p:pic>
        <p:nvPicPr>
          <p:cNvPr id="870" name="Google Shape;87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9057" y="2963195"/>
            <a:ext cx="4400410" cy="3300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6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Georgia Code – Standard of Care</a:t>
            </a:r>
            <a:endParaRPr/>
          </a:p>
        </p:txBody>
      </p:sp>
      <p:sp>
        <p:nvSpPr>
          <p:cNvPr id="877" name="Google Shape;877;p26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Georgia has a statute which defines the standard of care as follows:</a:t>
            </a:r>
            <a:endParaRPr/>
          </a:p>
          <a:p>
            <a:pPr indent="0" lvl="0" marL="86360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None/>
            </a:pPr>
            <a:r>
              <a:rPr lang="en-US" sz="2497"/>
              <a:t>“A person professing to practice surgery or the administering of medicine for compensation must bring to the exercise of his profession a reasonable degree of care and skill. Any injury resulting from a want of such care and skill shall be a tort for which a recovery may be had.”O.C.G.A. section 51-1-27</a:t>
            </a:r>
            <a:endParaRPr/>
          </a:p>
          <a:p>
            <a:pPr indent="0" lvl="0" marL="86360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None/>
            </a:pPr>
            <a:r>
              <a:t/>
            </a:r>
            <a:endParaRPr sz="2497"/>
          </a:p>
          <a:p>
            <a:pPr indent="-274319" lvl="0" marL="27432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ts val="2122"/>
              <a:buChar char="⚫"/>
            </a:pPr>
            <a:r>
              <a:rPr lang="en-US" sz="2497"/>
              <a:t>In other words, the standard of care may sometimes be described as doing what a reasonable or reasonably prudent doctor would do under the circumstances.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27"/>
          <p:cNvSpPr txBox="1"/>
          <p:nvPr/>
        </p:nvSpPr>
        <p:spPr>
          <a:xfrm>
            <a:off x="3801166" y="3467868"/>
            <a:ext cx="191590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DOCTOR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83" name="Google Shape;883;p27"/>
          <p:cNvSpPr txBox="1"/>
          <p:nvPr/>
        </p:nvSpPr>
        <p:spPr>
          <a:xfrm>
            <a:off x="6866960" y="4679675"/>
            <a:ext cx="1960793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PATIENT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84" name="Google Shape;884;p27"/>
          <p:cNvSpPr txBox="1"/>
          <p:nvPr/>
        </p:nvSpPr>
        <p:spPr>
          <a:xfrm>
            <a:off x="802113" y="4679675"/>
            <a:ext cx="22417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HOSPITAL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85" name="Google Shape;885;p27"/>
          <p:cNvCxnSpPr/>
          <p:nvPr/>
        </p:nvCxnSpPr>
        <p:spPr>
          <a:xfrm>
            <a:off x="5717075" y="4130496"/>
            <a:ext cx="1121843" cy="841567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886" name="Google Shape;886;p27"/>
          <p:cNvCxnSpPr/>
          <p:nvPr/>
        </p:nvCxnSpPr>
        <p:spPr>
          <a:xfrm>
            <a:off x="5910779" y="3764827"/>
            <a:ext cx="1147962" cy="914848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stealth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887" name="Google Shape;887;p27"/>
          <p:cNvCxnSpPr>
            <a:endCxn id="884" idx="3"/>
          </p:cNvCxnSpPr>
          <p:nvPr/>
        </p:nvCxnSpPr>
        <p:spPr>
          <a:xfrm flipH="1">
            <a:off x="3043832" y="4052563"/>
            <a:ext cx="743100" cy="919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stealth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888" name="Google Shape;888;p27"/>
          <p:cNvSpPr txBox="1"/>
          <p:nvPr/>
        </p:nvSpPr>
        <p:spPr>
          <a:xfrm>
            <a:off x="3544019" y="453496"/>
            <a:ext cx="1974707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NOW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89" name="Google Shape;889;p27"/>
          <p:cNvCxnSpPr>
            <a:stCxn id="890" idx="3"/>
            <a:endCxn id="882" idx="1"/>
          </p:cNvCxnSpPr>
          <p:nvPr/>
        </p:nvCxnSpPr>
        <p:spPr>
          <a:xfrm flipH="1" rot="10800000">
            <a:off x="3213233" y="3760327"/>
            <a:ext cx="588000" cy="4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891" name="Google Shape;891;p27"/>
          <p:cNvSpPr txBox="1"/>
          <p:nvPr/>
        </p:nvSpPr>
        <p:spPr>
          <a:xfrm>
            <a:off x="6634756" y="2213759"/>
            <a:ext cx="2146742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LAWYERS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0" name="Google Shape;890;p27"/>
          <p:cNvSpPr txBox="1"/>
          <p:nvPr/>
        </p:nvSpPr>
        <p:spPr>
          <a:xfrm>
            <a:off x="64014" y="3472439"/>
            <a:ext cx="31492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GOVERNMENT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2" name="Google Shape;892;p27"/>
          <p:cNvSpPr txBox="1"/>
          <p:nvPr/>
        </p:nvSpPr>
        <p:spPr>
          <a:xfrm>
            <a:off x="557863" y="2263349"/>
            <a:ext cx="2609608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INSURANCE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93" name="Google Shape;893;p27"/>
          <p:cNvCxnSpPr>
            <a:stCxn id="892" idx="3"/>
          </p:cNvCxnSpPr>
          <p:nvPr/>
        </p:nvCxnSpPr>
        <p:spPr>
          <a:xfrm>
            <a:off x="3167471" y="2555737"/>
            <a:ext cx="619500" cy="990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894" name="Google Shape;894;p27"/>
          <p:cNvCxnSpPr/>
          <p:nvPr/>
        </p:nvCxnSpPr>
        <p:spPr>
          <a:xfrm flipH="1">
            <a:off x="5717075" y="2784727"/>
            <a:ext cx="868831" cy="760993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895" name="Google Shape;895;p27"/>
          <p:cNvSpPr txBox="1"/>
          <p:nvPr/>
        </p:nvSpPr>
        <p:spPr>
          <a:xfrm>
            <a:off x="240338" y="5482561"/>
            <a:ext cx="3359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Attempt to decrease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EXPENCES</a:t>
            </a:r>
            <a:endParaRPr b="1" sz="2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6" name="Google Shape;896;p27"/>
          <p:cNvSpPr txBox="1"/>
          <p:nvPr/>
        </p:nvSpPr>
        <p:spPr>
          <a:xfrm>
            <a:off x="5551224" y="5482561"/>
            <a:ext cx="330095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Attempt to increase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EXPENCES</a:t>
            </a:r>
            <a:endParaRPr b="1" sz="2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7" name="Google Shape;897;p27"/>
          <p:cNvSpPr txBox="1"/>
          <p:nvPr/>
        </p:nvSpPr>
        <p:spPr>
          <a:xfrm>
            <a:off x="4494148" y="2613733"/>
            <a:ext cx="4667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b="1" sz="4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8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pic>
        <p:nvPicPr>
          <p:cNvPr id="903" name="Google Shape;90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3700"/>
            <a:ext cx="9144000" cy="6069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"/>
          <p:cNvSpPr txBox="1"/>
          <p:nvPr>
            <p:ph type="title"/>
          </p:nvPr>
        </p:nvSpPr>
        <p:spPr>
          <a:xfrm>
            <a:off x="0" y="-21376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200"/>
              <a:buFont typeface="Times New Roman"/>
              <a:buNone/>
            </a:pPr>
            <a:r>
              <a:rPr b="1" lang="en-US" sz="3200"/>
              <a:t>An early 20</a:t>
            </a:r>
            <a:r>
              <a:rPr b="1" baseline="30000" lang="en-US" sz="3200"/>
              <a:t>th</a:t>
            </a:r>
            <a:r>
              <a:rPr b="1" lang="en-US" sz="3200"/>
              <a:t> century visit to a country doctor</a:t>
            </a:r>
            <a:endParaRPr b="1" sz="3200"/>
          </a:p>
        </p:txBody>
      </p:sp>
      <p:pic>
        <p:nvPicPr>
          <p:cNvPr id="669" name="Google Shape;6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14590"/>
            <a:ext cx="9144000" cy="49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9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Is there another way?</a:t>
            </a:r>
            <a:endParaRPr/>
          </a:p>
        </p:txBody>
      </p:sp>
      <p:sp>
        <p:nvSpPr>
          <p:cNvPr id="909" name="Google Shape;909;p29"/>
          <p:cNvSpPr txBox="1"/>
          <p:nvPr>
            <p:ph idx="1" type="body"/>
          </p:nvPr>
        </p:nvSpPr>
        <p:spPr>
          <a:xfrm>
            <a:off x="301752" y="1527048"/>
            <a:ext cx="8503920" cy="38769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US" sz="2800"/>
              <a:t>What would happen if we try to do what the UK healthcare system does with Neurosurgical procedures?</a:t>
            </a:r>
            <a:endParaRPr sz="2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0"/>
          <p:cNvSpPr txBox="1"/>
          <p:nvPr>
            <p:ph type="title"/>
          </p:nvPr>
        </p:nvSpPr>
        <p:spPr>
          <a:xfrm>
            <a:off x="301752" y="108020"/>
            <a:ext cx="8534400" cy="9900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1" lang="en-US" sz="2400">
                <a:solidFill>
                  <a:srgbClr val="000000"/>
                </a:solidFill>
              </a:rPr>
              <a:t>NEUROSURGERY EXPENDITURES</a:t>
            </a:r>
            <a:br>
              <a:rPr b="1" lang="en-US" sz="2400">
                <a:solidFill>
                  <a:srgbClr val="000000"/>
                </a:solidFill>
              </a:rPr>
            </a:br>
            <a:r>
              <a:rPr b="1" lang="en-US" sz="2400">
                <a:solidFill>
                  <a:srgbClr val="000000"/>
                </a:solidFill>
              </a:rPr>
              <a:t>General Comments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915" name="Google Shape;91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1841501"/>
            <a:ext cx="71247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31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-US">
                <a:solidFill>
                  <a:schemeClr val="dk1"/>
                </a:solidFill>
              </a:rPr>
              <a:t>Neurosurgery expenditures in the United States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2" name="Google Shape;922;p31"/>
          <p:cNvSpPr txBox="1"/>
          <p:nvPr>
            <p:ph idx="1" type="body"/>
          </p:nvPr>
        </p:nvSpPr>
        <p:spPr>
          <a:xfrm>
            <a:off x="301752" y="1479413"/>
            <a:ext cx="8503920" cy="5038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22"/>
              <a:buNone/>
            </a:pPr>
            <a:r>
              <a:rPr lang="en-US" sz="2497"/>
              <a:t>Calculated using Center of Medicare &amp; Medicaid data</a:t>
            </a:r>
            <a:endParaRPr sz="2220"/>
          </a:p>
          <a:p>
            <a:pPr indent="-274320" lvl="0" marL="274320" rtl="0" algn="l">
              <a:lnSpc>
                <a:spcPct val="13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Medicare payments to Neurosurgeons as salary in 2014 - $612,417,016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370"/>
              </a:spcBef>
              <a:spcAft>
                <a:spcPts val="0"/>
              </a:spcAft>
              <a:buSzPts val="1573"/>
              <a:buNone/>
            </a:pPr>
            <a:r>
              <a:rPr lang="en-US" sz="1850"/>
              <a:t>Medicare makes 20% of total </a:t>
            </a:r>
            <a:r>
              <a:rPr lang="en-US" sz="1850">
                <a:solidFill>
                  <a:srgbClr val="FF0000"/>
                </a:solidFill>
              </a:rPr>
              <a:t>insurance</a:t>
            </a:r>
            <a:r>
              <a:rPr lang="en-US" sz="1850"/>
              <a:t> expenditures</a:t>
            </a:r>
            <a:endParaRPr/>
          </a:p>
          <a:p>
            <a:pPr indent="-274320" lvl="0" marL="274320" rtl="0" algn="l">
              <a:lnSpc>
                <a:spcPct val="13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Thus, total Neurosurgery salaries paid by Insurance – $3,062,085,080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370"/>
              </a:spcBef>
              <a:spcAft>
                <a:spcPts val="0"/>
              </a:spcAft>
              <a:buSzPts val="1573"/>
              <a:buNone/>
            </a:pPr>
            <a:r>
              <a:rPr lang="en-US" sz="1850"/>
              <a:t>Neurosurgeon’s salary makes 20% of </a:t>
            </a:r>
            <a:r>
              <a:rPr lang="en-US" sz="1850">
                <a:solidFill>
                  <a:srgbClr val="FF0000"/>
                </a:solidFill>
              </a:rPr>
              <a:t>all personnel </a:t>
            </a:r>
            <a:r>
              <a:rPr lang="en-US" sz="1850"/>
              <a:t>expenditures</a:t>
            </a:r>
            <a:endParaRPr/>
          </a:p>
          <a:p>
            <a:pPr indent="-274320" lvl="0" marL="274320" rtl="0" algn="l">
              <a:lnSpc>
                <a:spcPct val="13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Thus, total personnel expenditure is - $15,310,425,400</a:t>
            </a:r>
            <a:endParaRPr sz="1850"/>
          </a:p>
          <a:p>
            <a:pPr indent="0" lvl="0" marL="0" rtl="0" algn="l">
              <a:lnSpc>
                <a:spcPct val="130000"/>
              </a:lnSpc>
              <a:spcBef>
                <a:spcPts val="370"/>
              </a:spcBef>
              <a:spcAft>
                <a:spcPts val="0"/>
              </a:spcAft>
              <a:buSzPts val="1573"/>
              <a:buNone/>
            </a:pPr>
            <a:r>
              <a:rPr lang="en-US" sz="1850"/>
              <a:t>Insurance makes 74% of total </a:t>
            </a:r>
            <a:r>
              <a:rPr lang="en-US" sz="1850">
                <a:solidFill>
                  <a:srgbClr val="FF0000"/>
                </a:solidFill>
              </a:rPr>
              <a:t>health</a:t>
            </a:r>
            <a:r>
              <a:rPr lang="en-US" sz="1850"/>
              <a:t> expenditures</a:t>
            </a:r>
            <a:endParaRPr/>
          </a:p>
          <a:p>
            <a:pPr indent="-274320" lvl="0" marL="274320" rtl="0" algn="l">
              <a:lnSpc>
                <a:spcPct val="13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Thus, total Neurosurgeon Salary in US - $20.6 billion</a:t>
            </a:r>
            <a:endParaRPr/>
          </a:p>
          <a:p>
            <a:pPr indent="-274320" lvl="0" marL="274320" rtl="0" algn="l">
              <a:lnSpc>
                <a:spcPct val="13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Salaries make 20% of total Health expenditure</a:t>
            </a:r>
            <a:endParaRPr/>
          </a:p>
          <a:p>
            <a:pPr indent="-274320" lvl="0" marL="274320" rtl="0" algn="l">
              <a:lnSpc>
                <a:spcPct val="130000"/>
              </a:lnSpc>
              <a:spcBef>
                <a:spcPts val="444"/>
              </a:spcBef>
              <a:spcAft>
                <a:spcPts val="0"/>
              </a:spcAft>
              <a:buSzPts val="1573"/>
              <a:buChar char="⚫"/>
            </a:pPr>
            <a:r>
              <a:rPr lang="en-US" sz="1850">
                <a:solidFill>
                  <a:srgbClr val="FF0000"/>
                </a:solidFill>
              </a:rPr>
              <a:t>Thus, total Neurosurgery expenditure in US </a:t>
            </a:r>
            <a:r>
              <a:rPr b="1" lang="en-US" sz="2220">
                <a:solidFill>
                  <a:srgbClr val="FF0000"/>
                </a:solidFill>
              </a:rPr>
              <a:t>- $103 billion (3% of US health expenditure)</a:t>
            </a:r>
            <a:endParaRPr b="1" sz="222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2"/>
          <p:cNvSpPr txBox="1"/>
          <p:nvPr>
            <p:ph type="title"/>
          </p:nvPr>
        </p:nvSpPr>
        <p:spPr>
          <a:xfrm>
            <a:off x="152400" y="3048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bre Baskerville"/>
              <a:buNone/>
            </a:pPr>
            <a:r>
              <a:rPr b="1" lang="en-US" sz="2200"/>
              <a:t>Aggregate hospital charges for      neurosurgical procedures in the united states</a:t>
            </a:r>
            <a:endParaRPr b="1" sz="2200"/>
          </a:p>
        </p:txBody>
      </p:sp>
      <p:graphicFrame>
        <p:nvGraphicFramePr>
          <p:cNvPr id="928" name="Google Shape;928;p32"/>
          <p:cNvGraphicFramePr/>
          <p:nvPr/>
        </p:nvGraphicFramePr>
        <p:xfrm>
          <a:off x="381000" y="1491174"/>
          <a:ext cx="8458200" cy="5062025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33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0000"/>
                </a:solidFill>
              </a:rPr>
              <a:t>Neurosurgical Procedures in Ethiopia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35" name="Google Shape;93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796" y="1461911"/>
            <a:ext cx="8195735" cy="4951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6" name="Google Shape;936;p33"/>
          <p:cNvCxnSpPr/>
          <p:nvPr/>
        </p:nvCxnSpPr>
        <p:spPr>
          <a:xfrm>
            <a:off x="5905056" y="3535389"/>
            <a:ext cx="2697210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4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0000"/>
                </a:solidFill>
              </a:rPr>
              <a:t>Neurosurgery expenditures in Armenia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42" name="Google Shape;942;p34"/>
          <p:cNvSpPr txBox="1"/>
          <p:nvPr>
            <p:ph idx="1" type="body"/>
          </p:nvPr>
        </p:nvSpPr>
        <p:spPr>
          <a:xfrm>
            <a:off x="301752" y="1395088"/>
            <a:ext cx="8503920" cy="1095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51"/>
              <a:buChar char="⚫"/>
            </a:pPr>
            <a:r>
              <a:rPr lang="en-US" sz="2295"/>
              <a:t>$2.8 million total neurosurgery expenditure in 2015</a:t>
            </a:r>
            <a:r>
              <a:rPr lang="en-US" sz="2295">
                <a:solidFill>
                  <a:srgbClr val="A20003"/>
                </a:solidFill>
              </a:rPr>
              <a:t>*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459"/>
              </a:spcBef>
              <a:spcAft>
                <a:spcPts val="0"/>
              </a:spcAft>
              <a:buSzPts val="1951"/>
              <a:buNone/>
            </a:pPr>
            <a:r>
              <a:rPr lang="en-US" sz="2295"/>
              <a:t>	</a:t>
            </a:r>
            <a:r>
              <a:rPr lang="en-US" sz="2040">
                <a:solidFill>
                  <a:srgbClr val="A20003"/>
                </a:solidFill>
              </a:rPr>
              <a:t>*there are substantial direct unregistered payments to doctors</a:t>
            </a:r>
            <a:endParaRPr/>
          </a:p>
          <a:p>
            <a:pPr indent="-274320" lvl="0" marL="274320" rtl="0" algn="l">
              <a:lnSpc>
                <a:spcPct val="80000"/>
              </a:lnSpc>
              <a:spcBef>
                <a:spcPts val="459"/>
              </a:spcBef>
              <a:spcAft>
                <a:spcPts val="0"/>
              </a:spcAft>
              <a:buSzPts val="1951"/>
              <a:buChar char="⚫"/>
            </a:pPr>
            <a:r>
              <a:rPr lang="en-US" sz="2295"/>
              <a:t>3.101 Neurosurgical procedures in 2015</a:t>
            </a:r>
            <a:endParaRPr sz="2295"/>
          </a:p>
        </p:txBody>
      </p:sp>
      <p:graphicFrame>
        <p:nvGraphicFramePr>
          <p:cNvPr id="943" name="Google Shape;943;p34"/>
          <p:cNvGraphicFramePr/>
          <p:nvPr/>
        </p:nvGraphicFramePr>
        <p:xfrm>
          <a:off x="1524000" y="2375351"/>
          <a:ext cx="5749964" cy="4041395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5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949" name="Google Shape;949;p35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lang="en-US" sz="3200"/>
              <a:t>Now…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3023" y="2394080"/>
            <a:ext cx="4858900" cy="291534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36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7"/>
          <p:cNvSpPr txBox="1"/>
          <p:nvPr>
            <p:ph type="title"/>
          </p:nvPr>
        </p:nvSpPr>
        <p:spPr>
          <a:xfrm>
            <a:off x="301752" y="228599"/>
            <a:ext cx="8534400" cy="10202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970"/>
              <a:buFont typeface="Times New Roman"/>
              <a:buNone/>
            </a:pPr>
            <a:r>
              <a:rPr lang="en-US" sz="2970"/>
              <a:t>A comparative exercise</a:t>
            </a:r>
            <a:br>
              <a:rPr lang="en-US" sz="2970"/>
            </a:br>
            <a:r>
              <a:rPr lang="en-US" sz="2970"/>
              <a:t>British National Health Service style</a:t>
            </a:r>
            <a:endParaRPr sz="2970"/>
          </a:p>
        </p:txBody>
      </p:sp>
      <p:sp>
        <p:nvSpPr>
          <p:cNvPr id="961" name="Google Shape;961;p37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Glioblastoma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Subarachnoid hemorrhage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Ischemic Stroke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Degenerative spine diseases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8"/>
          <p:cNvSpPr/>
          <p:nvPr/>
        </p:nvSpPr>
        <p:spPr>
          <a:xfrm>
            <a:off x="705700" y="2007895"/>
            <a:ext cx="8224917" cy="1443489"/>
          </a:xfrm>
          <a:prstGeom prst="rect">
            <a:avLst/>
          </a:prstGeom>
          <a:solidFill>
            <a:srgbClr val="FF0000">
              <a:alpha val="6000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06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Red Zone: Severe enough to require acute treatment</a:t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968" name="Google Shape;968;p38"/>
          <p:cNvCxnSpPr/>
          <p:nvPr/>
        </p:nvCxnSpPr>
        <p:spPr>
          <a:xfrm rot="10800000">
            <a:off x="705701" y="1959055"/>
            <a:ext cx="0" cy="408091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969" name="Google Shape;969;p38"/>
          <p:cNvSpPr txBox="1"/>
          <p:nvPr/>
        </p:nvSpPr>
        <p:spPr>
          <a:xfrm>
            <a:off x="134479" y="1519487"/>
            <a:ext cx="25993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Severity of the disease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0" name="Google Shape;970;p38"/>
          <p:cNvSpPr txBox="1"/>
          <p:nvPr/>
        </p:nvSpPr>
        <p:spPr>
          <a:xfrm>
            <a:off x="8147731" y="5942286"/>
            <a:ext cx="7828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1" name="Google Shape;971;p38"/>
          <p:cNvSpPr txBox="1"/>
          <p:nvPr/>
        </p:nvSpPr>
        <p:spPr>
          <a:xfrm>
            <a:off x="435525" y="6045815"/>
            <a:ext cx="78516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	10	20	30	40	50	60	70	80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72" name="Google Shape;972;p38"/>
          <p:cNvCxnSpPr/>
          <p:nvPr/>
        </p:nvCxnSpPr>
        <p:spPr>
          <a:xfrm flipH="1" rot="10800000">
            <a:off x="677159" y="6054395"/>
            <a:ext cx="7439653" cy="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973" name="Google Shape;973;p38"/>
          <p:cNvSpPr/>
          <p:nvPr/>
        </p:nvSpPr>
        <p:spPr>
          <a:xfrm>
            <a:off x="1253067" y="2344337"/>
            <a:ext cx="6421543" cy="3698904"/>
          </a:xfrm>
          <a:custGeom>
            <a:rect b="b" l="l" r="r" t="t"/>
            <a:pathLst>
              <a:path extrusionOk="0" h="2531182" w="7416800">
                <a:moveTo>
                  <a:pt x="0" y="2531182"/>
                </a:moveTo>
                <a:cubicBezTo>
                  <a:pt x="124177" y="2370315"/>
                  <a:pt x="248355" y="2209449"/>
                  <a:pt x="372533" y="2073982"/>
                </a:cubicBezTo>
                <a:cubicBezTo>
                  <a:pt x="496711" y="1938515"/>
                  <a:pt x="609599" y="1794582"/>
                  <a:pt x="745066" y="1718382"/>
                </a:cubicBezTo>
                <a:cubicBezTo>
                  <a:pt x="880533" y="1642182"/>
                  <a:pt x="1018822" y="1633715"/>
                  <a:pt x="1185333" y="1616782"/>
                </a:cubicBezTo>
                <a:cubicBezTo>
                  <a:pt x="1351844" y="1599849"/>
                  <a:pt x="1526822" y="1667582"/>
                  <a:pt x="1744133" y="1616782"/>
                </a:cubicBezTo>
                <a:cubicBezTo>
                  <a:pt x="1961444" y="1565982"/>
                  <a:pt x="2489200" y="1311982"/>
                  <a:pt x="2489200" y="1311982"/>
                </a:cubicBezTo>
                <a:cubicBezTo>
                  <a:pt x="2734733" y="1213204"/>
                  <a:pt x="3022600" y="1089026"/>
                  <a:pt x="3217333" y="1024115"/>
                </a:cubicBezTo>
                <a:cubicBezTo>
                  <a:pt x="3412066" y="959204"/>
                  <a:pt x="3468511" y="959204"/>
                  <a:pt x="3657600" y="922515"/>
                </a:cubicBezTo>
                <a:cubicBezTo>
                  <a:pt x="3846689" y="885826"/>
                  <a:pt x="4100688" y="832204"/>
                  <a:pt x="4351866" y="803982"/>
                </a:cubicBezTo>
                <a:cubicBezTo>
                  <a:pt x="4603044" y="775760"/>
                  <a:pt x="4910666" y="801160"/>
                  <a:pt x="5164666" y="753182"/>
                </a:cubicBezTo>
                <a:cubicBezTo>
                  <a:pt x="5418666" y="705204"/>
                  <a:pt x="5650088" y="612070"/>
                  <a:pt x="5875866" y="516115"/>
                </a:cubicBezTo>
                <a:cubicBezTo>
                  <a:pt x="6101644" y="420160"/>
                  <a:pt x="6338711" y="262116"/>
                  <a:pt x="6519333" y="177449"/>
                </a:cubicBezTo>
                <a:cubicBezTo>
                  <a:pt x="6699955" y="92782"/>
                  <a:pt x="6810022" y="33515"/>
                  <a:pt x="6959600" y="8115"/>
                </a:cubicBezTo>
                <a:cubicBezTo>
                  <a:pt x="7109178" y="-17285"/>
                  <a:pt x="7416800" y="25049"/>
                  <a:pt x="7416800" y="25049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74" name="Google Shape;974;p38"/>
          <p:cNvSpPr txBox="1"/>
          <p:nvPr/>
        </p:nvSpPr>
        <p:spPr>
          <a:xfrm>
            <a:off x="5075093" y="4775901"/>
            <a:ext cx="1347444" cy="5847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Cost of acute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treatment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75" name="Google Shape;975;p38"/>
          <p:cNvSpPr/>
          <p:nvPr/>
        </p:nvSpPr>
        <p:spPr>
          <a:xfrm>
            <a:off x="5604136" y="3355752"/>
            <a:ext cx="268833" cy="268833"/>
          </a:xfrm>
          <a:prstGeom prst="irregularSeal1">
            <a:avLst/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76" name="Google Shape;976;p38"/>
          <p:cNvSpPr/>
          <p:nvPr/>
        </p:nvSpPr>
        <p:spPr>
          <a:xfrm rot="5400000">
            <a:off x="5048279" y="2757314"/>
            <a:ext cx="1410283" cy="1410283"/>
          </a:xfrm>
          <a:prstGeom prst="mathEqual">
            <a:avLst>
              <a:gd fmla="val 6117" name="adj1"/>
              <a:gd fmla="val 39000" name="adj2"/>
            </a:avLst>
          </a:prstGeom>
          <a:solidFill>
            <a:schemeClr val="dk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977" name="Google Shape;977;p38"/>
          <p:cNvCxnSpPr>
            <a:stCxn id="974" idx="0"/>
          </p:cNvCxnSpPr>
          <p:nvPr/>
        </p:nvCxnSpPr>
        <p:spPr>
          <a:xfrm rot="10800000">
            <a:off x="5729015" y="4052901"/>
            <a:ext cx="19800" cy="723000"/>
          </a:xfrm>
          <a:prstGeom prst="straightConnector1">
            <a:avLst/>
          </a:prstGeom>
          <a:noFill/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978" name="Google Shape;978;p38"/>
          <p:cNvSpPr txBox="1"/>
          <p:nvPr/>
        </p:nvSpPr>
        <p:spPr>
          <a:xfrm>
            <a:off x="6458560" y="3582821"/>
            <a:ext cx="2179572" cy="5847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Cost of Aftercare not commented upon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979" name="Google Shape;979;p38"/>
          <p:cNvCxnSpPr>
            <a:stCxn id="978" idx="0"/>
          </p:cNvCxnSpPr>
          <p:nvPr/>
        </p:nvCxnSpPr>
        <p:spPr>
          <a:xfrm rot="10800000">
            <a:off x="7298446" y="2623721"/>
            <a:ext cx="249900" cy="959100"/>
          </a:xfrm>
          <a:prstGeom prst="straightConnector1">
            <a:avLst/>
          </a:prstGeom>
          <a:noFill/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"/>
          <p:cNvSpPr txBox="1"/>
          <p:nvPr/>
        </p:nvSpPr>
        <p:spPr>
          <a:xfrm>
            <a:off x="1253662" y="2474578"/>
            <a:ext cx="191590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DOCTOR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5" name="Google Shape;675;p3"/>
          <p:cNvSpPr txBox="1"/>
          <p:nvPr/>
        </p:nvSpPr>
        <p:spPr>
          <a:xfrm>
            <a:off x="1253662" y="4661993"/>
            <a:ext cx="1960793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PATIENT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6" name="Google Shape;676;p3"/>
          <p:cNvSpPr txBox="1"/>
          <p:nvPr/>
        </p:nvSpPr>
        <p:spPr>
          <a:xfrm>
            <a:off x="5785739" y="2448550"/>
            <a:ext cx="22417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HOSPITAL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677" name="Google Shape;677;p3"/>
          <p:cNvCxnSpPr/>
          <p:nvPr/>
        </p:nvCxnSpPr>
        <p:spPr>
          <a:xfrm>
            <a:off x="1742102" y="3063925"/>
            <a:ext cx="0" cy="1478228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678" name="Google Shape;678;p3"/>
          <p:cNvCxnSpPr/>
          <p:nvPr/>
        </p:nvCxnSpPr>
        <p:spPr>
          <a:xfrm>
            <a:off x="2366660" y="3063925"/>
            <a:ext cx="0" cy="1478228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stealth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679" name="Google Shape;679;p3"/>
          <p:cNvCxnSpPr/>
          <p:nvPr/>
        </p:nvCxnSpPr>
        <p:spPr>
          <a:xfrm rot="10800000">
            <a:off x="3214455" y="2740938"/>
            <a:ext cx="2571284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stealth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680" name="Google Shape;680;p3"/>
          <p:cNvSpPr txBox="1"/>
          <p:nvPr/>
        </p:nvSpPr>
        <p:spPr>
          <a:xfrm>
            <a:off x="2523161" y="453496"/>
            <a:ext cx="4000414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 Earlier Paradigm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9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Epidemiology</a:t>
            </a:r>
            <a:endParaRPr/>
          </a:p>
        </p:txBody>
      </p:sp>
      <p:graphicFrame>
        <p:nvGraphicFramePr>
          <p:cNvPr id="986" name="Google Shape;986;p39"/>
          <p:cNvGraphicFramePr/>
          <p:nvPr/>
        </p:nvGraphicFramePr>
        <p:xfrm>
          <a:off x="160351" y="23871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{9028E185-06FC-45DC-A48F-64364F243829}</a:tableStyleId>
              </a:tblPr>
              <a:tblGrid>
                <a:gridCol w="1603150"/>
                <a:gridCol w="1660700"/>
                <a:gridCol w="2699600"/>
                <a:gridCol w="1302500"/>
                <a:gridCol w="16118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Disease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Incidence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Prevention / early diagnosis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Acuteness/chronicity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Cause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635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Glioblastoma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3/100,000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available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Subacute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Unknown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Subarachnoid hemorrhage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15/100,000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available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Acute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Multifactorial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666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Ischemic stroke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246/100,000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Acute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Multifactorial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Degenerative spine disease</a:t>
                      </a:r>
                      <a:endParaRPr b="1"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20,000/100,000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??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Chronic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Multifactorial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0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We will look into</a:t>
            </a:r>
            <a:endParaRPr/>
          </a:p>
        </p:txBody>
      </p:sp>
      <p:sp>
        <p:nvSpPr>
          <p:cNvPr id="992" name="Google Shape;992;p40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Guidelines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Benefit of guidelines 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rPr lang="en-US"/>
              <a:t>               Cost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  <p:cxnSp>
        <p:nvCxnSpPr>
          <p:cNvPr id="993" name="Google Shape;993;p40"/>
          <p:cNvCxnSpPr/>
          <p:nvPr/>
        </p:nvCxnSpPr>
        <p:spPr>
          <a:xfrm>
            <a:off x="652706" y="2554111"/>
            <a:ext cx="2864555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1"/>
          <p:cNvSpPr txBox="1"/>
          <p:nvPr>
            <p:ph type="title"/>
          </p:nvPr>
        </p:nvSpPr>
        <p:spPr>
          <a:xfrm>
            <a:off x="285471" y="3093903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-US">
                <a:solidFill>
                  <a:schemeClr val="dk1"/>
                </a:solidFill>
              </a:rPr>
              <a:t>GUIDELINES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2"/>
          <p:cNvSpPr txBox="1"/>
          <p:nvPr>
            <p:ph idx="1" type="body"/>
          </p:nvPr>
        </p:nvSpPr>
        <p:spPr>
          <a:xfrm>
            <a:off x="-339707" y="1540429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2" marL="1108710" rt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Georgia"/>
              <a:buAutoNum type="romanLcPeriod"/>
            </a:pPr>
            <a:r>
              <a:rPr lang="en-US" sz="2400"/>
              <a:t>Published articles</a:t>
            </a:r>
            <a:endParaRPr/>
          </a:p>
          <a:p>
            <a:pPr indent="-514350" lvl="2" marL="1108710" rtl="0" algn="l"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Georgia"/>
              <a:buAutoNum type="romanLcPeriod"/>
            </a:pPr>
            <a:r>
              <a:rPr lang="en-US" sz="2400"/>
              <a:t>Types of published articles</a:t>
            </a:r>
            <a:endParaRPr/>
          </a:p>
          <a:p>
            <a:pPr indent="-514350" lvl="2" marL="1108710" rtl="0" algn="l"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Georgia"/>
              <a:buAutoNum type="romanLcPeriod"/>
            </a:pPr>
            <a:r>
              <a:rPr lang="en-US" sz="2400"/>
              <a:t>Clinical Guidelines/ Standard of care</a:t>
            </a:r>
            <a:endParaRPr/>
          </a:p>
          <a:p>
            <a:pPr indent="-514350" lvl="2" marL="1108710" rtl="0" algn="l"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Georgia"/>
              <a:buAutoNum type="romanLcPeriod"/>
            </a:pPr>
            <a:r>
              <a:rPr lang="en-US" sz="2400"/>
              <a:t>Main countries publishing guidelines</a:t>
            </a:r>
            <a:endParaRPr/>
          </a:p>
          <a:p>
            <a:pPr indent="-514350" lvl="2" marL="1108710" rtl="0" algn="l"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Georgia"/>
              <a:buAutoNum type="romanLcPeriod"/>
            </a:pPr>
            <a:r>
              <a:rPr lang="en-US" sz="2400"/>
              <a:t>Most recent guidelines</a:t>
            </a:r>
            <a:endParaRPr/>
          </a:p>
          <a:p>
            <a:pPr indent="-514350" lvl="2" marL="1108710" rtl="0" algn="l"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Georgia"/>
              <a:buAutoNum type="romanLcPeriod"/>
            </a:pPr>
            <a:r>
              <a:rPr lang="en-US" sz="2400"/>
              <a:t>Summary of guidelines</a:t>
            </a:r>
            <a:endParaRPr/>
          </a:p>
          <a:p>
            <a:pPr indent="-514350" lvl="2" marL="1108710" rtl="0" algn="l"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Georgia"/>
              <a:buAutoNum type="romanLcPeriod"/>
            </a:pPr>
            <a:r>
              <a:rPr lang="en-US" sz="2400"/>
              <a:t>Guideline limitations</a:t>
            </a:r>
            <a:endParaRPr/>
          </a:p>
          <a:p>
            <a:pPr indent="-123190" lvl="0" marL="274320" rtl="0" algn="l">
              <a:spcBef>
                <a:spcPts val="560"/>
              </a:spcBef>
              <a:spcAft>
                <a:spcPts val="0"/>
              </a:spcAft>
              <a:buSzPts val="2380"/>
              <a:buNone/>
            </a:pPr>
            <a:r>
              <a:t/>
            </a:r>
            <a:endParaRPr sz="2800"/>
          </a:p>
        </p:txBody>
      </p:sp>
      <p:sp>
        <p:nvSpPr>
          <p:cNvPr id="1004" name="Google Shape;1004;p42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-US">
                <a:solidFill>
                  <a:schemeClr val="dk1"/>
                </a:solidFill>
              </a:rPr>
              <a:t>GUIDELINES - Glioblastoma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05" name="Google Shape;100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5554" y="3392671"/>
            <a:ext cx="4145927" cy="325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3"/>
          <p:cNvSpPr txBox="1"/>
          <p:nvPr>
            <p:ph type="title"/>
          </p:nvPr>
        </p:nvSpPr>
        <p:spPr>
          <a:xfrm>
            <a:off x="301752" y="172479"/>
            <a:ext cx="8534400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chemeClr val="dk1"/>
                </a:solidFill>
              </a:rPr>
              <a:t>i. Published articles about cerebral </a:t>
            </a:r>
            <a:br>
              <a:rPr lang="en-US" sz="2970">
                <a:solidFill>
                  <a:schemeClr val="dk1"/>
                </a:solidFill>
              </a:rPr>
            </a:br>
            <a:r>
              <a:rPr lang="en-US" sz="2970">
                <a:solidFill>
                  <a:schemeClr val="dk1"/>
                </a:solidFill>
              </a:rPr>
              <a:t>gliomas or glioblastomas – 28.577</a:t>
            </a:r>
            <a:endParaRPr sz="2970">
              <a:solidFill>
                <a:schemeClr val="dk1"/>
              </a:solidFill>
            </a:endParaRPr>
          </a:p>
        </p:txBody>
      </p:sp>
      <p:graphicFrame>
        <p:nvGraphicFramePr>
          <p:cNvPr id="1011" name="Google Shape;1011;p43"/>
          <p:cNvGraphicFramePr/>
          <p:nvPr/>
        </p:nvGraphicFramePr>
        <p:xfrm>
          <a:off x="214358" y="1612389"/>
          <a:ext cx="8774420" cy="5193332"/>
        </p:xfrm>
        <a:graphic>
          <a:graphicData uri="http://schemas.openxmlformats.org/drawingml/2006/chart">
            <c:chart r:id="rId3"/>
          </a:graphicData>
        </a:graphic>
      </p:graphicFrame>
      <p:cxnSp>
        <p:nvCxnSpPr>
          <p:cNvPr id="1012" name="Google Shape;1012;p43"/>
          <p:cNvCxnSpPr>
            <a:stCxn id="1013" idx="2"/>
          </p:cNvCxnSpPr>
          <p:nvPr/>
        </p:nvCxnSpPr>
        <p:spPr>
          <a:xfrm flipH="1">
            <a:off x="4111385" y="4603592"/>
            <a:ext cx="799200" cy="804300"/>
          </a:xfrm>
          <a:prstGeom prst="straightConnector1">
            <a:avLst/>
          </a:prstGeom>
          <a:noFill/>
          <a:ln cap="flat" cmpd="sng" w="241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013" name="Google Shape;1013;p43"/>
          <p:cNvSpPr txBox="1"/>
          <p:nvPr/>
        </p:nvSpPr>
        <p:spPr>
          <a:xfrm>
            <a:off x="3726111" y="4018816"/>
            <a:ext cx="236894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Term glioblastoma (1929)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14" name="Google Shape;1014;p43"/>
          <p:cNvCxnSpPr>
            <a:stCxn id="1015" idx="2"/>
          </p:cNvCxnSpPr>
          <p:nvPr/>
        </p:nvCxnSpPr>
        <p:spPr>
          <a:xfrm flipH="1">
            <a:off x="1359829" y="4594592"/>
            <a:ext cx="760800" cy="813300"/>
          </a:xfrm>
          <a:prstGeom prst="straightConnector1">
            <a:avLst/>
          </a:prstGeom>
          <a:noFill/>
          <a:ln cap="flat" cmpd="sng" w="241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015" name="Google Shape;1015;p43"/>
          <p:cNvSpPr txBox="1"/>
          <p:nvPr/>
        </p:nvSpPr>
        <p:spPr>
          <a:xfrm>
            <a:off x="936154" y="4009816"/>
            <a:ext cx="236894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Term cerebral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glioma (1863)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6" name="Google Shape;1016;p43"/>
          <p:cNvSpPr txBox="1"/>
          <p:nvPr/>
        </p:nvSpPr>
        <p:spPr>
          <a:xfrm>
            <a:off x="8169323" y="1953182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13.530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44"/>
          <p:cNvSpPr txBox="1"/>
          <p:nvPr>
            <p:ph type="title"/>
          </p:nvPr>
        </p:nvSpPr>
        <p:spPr>
          <a:xfrm>
            <a:off x="301752" y="172479"/>
            <a:ext cx="8534400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-US">
                <a:solidFill>
                  <a:schemeClr val="dk1"/>
                </a:solidFill>
              </a:rPr>
              <a:t>ii. Published articles by type of research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1022" name="Google Shape;1022;p44"/>
          <p:cNvGraphicFramePr/>
          <p:nvPr/>
        </p:nvGraphicFramePr>
        <p:xfrm>
          <a:off x="214357" y="1612389"/>
          <a:ext cx="6563055" cy="4775885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023" name="Google Shape;1023;p44"/>
          <p:cNvSpPr txBox="1"/>
          <p:nvPr/>
        </p:nvSpPr>
        <p:spPr>
          <a:xfrm>
            <a:off x="6577027" y="2968743"/>
            <a:ext cx="25669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Basic Science Research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2/3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4" name="Google Shape;1024;p44"/>
          <p:cNvSpPr txBox="1"/>
          <p:nvPr/>
        </p:nvSpPr>
        <p:spPr>
          <a:xfrm>
            <a:off x="6577026" y="4506902"/>
            <a:ext cx="19886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Clinical Articles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1/3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45"/>
          <p:cNvSpPr txBox="1"/>
          <p:nvPr>
            <p:ph type="title"/>
          </p:nvPr>
        </p:nvSpPr>
        <p:spPr>
          <a:xfrm>
            <a:off x="166809" y="330793"/>
            <a:ext cx="8807858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chemeClr val="dk1"/>
                </a:solidFill>
              </a:rPr>
              <a:t>iii. Published articles about cerebral gliomas or glioblastomas – 28.577 </a:t>
            </a:r>
            <a:r>
              <a:rPr lang="en-US" sz="2800">
                <a:solidFill>
                  <a:srgbClr val="AE3A04"/>
                </a:solidFill>
              </a:rPr>
              <a:t>and Guidelines</a:t>
            </a:r>
            <a:endParaRPr sz="2800">
              <a:solidFill>
                <a:srgbClr val="AE3A04"/>
              </a:solidFill>
            </a:endParaRPr>
          </a:p>
        </p:txBody>
      </p:sp>
      <p:graphicFrame>
        <p:nvGraphicFramePr>
          <p:cNvPr id="1030" name="Google Shape;1030;p45"/>
          <p:cNvGraphicFramePr/>
          <p:nvPr/>
        </p:nvGraphicFramePr>
        <p:xfrm>
          <a:off x="166809" y="1612389"/>
          <a:ext cx="8807858" cy="5193332"/>
        </p:xfrm>
        <a:graphic>
          <a:graphicData uri="http://schemas.openxmlformats.org/drawingml/2006/chart">
            <c:chart r:id="rId3"/>
          </a:graphicData>
        </a:graphic>
      </p:graphicFrame>
      <p:cxnSp>
        <p:nvCxnSpPr>
          <p:cNvPr id="1031" name="Google Shape;1031;p45"/>
          <p:cNvCxnSpPr>
            <a:stCxn id="1032" idx="2"/>
          </p:cNvCxnSpPr>
          <p:nvPr/>
        </p:nvCxnSpPr>
        <p:spPr>
          <a:xfrm flipH="1">
            <a:off x="4012641" y="4603592"/>
            <a:ext cx="799200" cy="804300"/>
          </a:xfrm>
          <a:prstGeom prst="straightConnector1">
            <a:avLst/>
          </a:prstGeom>
          <a:noFill/>
          <a:ln cap="flat" cmpd="sng" w="209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032" name="Google Shape;1032;p45"/>
          <p:cNvSpPr txBox="1"/>
          <p:nvPr/>
        </p:nvSpPr>
        <p:spPr>
          <a:xfrm>
            <a:off x="3627366" y="4018816"/>
            <a:ext cx="236894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Term glioblastoma (1929)</a:t>
            </a:r>
            <a:endParaRPr b="1"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033" name="Google Shape;1033;p45"/>
          <p:cNvCxnSpPr>
            <a:stCxn id="1034" idx="2"/>
          </p:cNvCxnSpPr>
          <p:nvPr/>
        </p:nvCxnSpPr>
        <p:spPr>
          <a:xfrm flipH="1">
            <a:off x="1305409" y="4594592"/>
            <a:ext cx="760800" cy="813300"/>
          </a:xfrm>
          <a:prstGeom prst="straightConnector1">
            <a:avLst/>
          </a:prstGeom>
          <a:noFill/>
          <a:ln cap="flat" cmpd="sng" w="222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034" name="Google Shape;1034;p45"/>
          <p:cNvSpPr txBox="1"/>
          <p:nvPr/>
        </p:nvSpPr>
        <p:spPr>
          <a:xfrm>
            <a:off x="881735" y="4009816"/>
            <a:ext cx="2368949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Term cerebral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glioma (1874)</a:t>
            </a:r>
            <a:endParaRPr b="1"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35" name="Google Shape;1035;p45"/>
          <p:cNvSpPr txBox="1"/>
          <p:nvPr/>
        </p:nvSpPr>
        <p:spPr>
          <a:xfrm>
            <a:off x="8155212" y="1992384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13.530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46"/>
          <p:cNvSpPr txBox="1"/>
          <p:nvPr>
            <p:ph type="title"/>
          </p:nvPr>
        </p:nvSpPr>
        <p:spPr>
          <a:xfrm>
            <a:off x="301752" y="330793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chemeClr val="dk1"/>
                </a:solidFill>
              </a:rPr>
              <a:t>iii. Articles related to clinical </a:t>
            </a:r>
            <a:r>
              <a:rPr lang="en-US" sz="2970" u="sng">
                <a:solidFill>
                  <a:srgbClr val="702C1C"/>
                </a:solidFill>
              </a:rPr>
              <a:t>guidelines</a:t>
            </a:r>
            <a:r>
              <a:rPr lang="en-US" sz="2970">
                <a:solidFill>
                  <a:schemeClr val="dk1"/>
                </a:solidFill>
              </a:rPr>
              <a:t> for</a:t>
            </a:r>
            <a:br>
              <a:rPr lang="en-US" sz="2970">
                <a:solidFill>
                  <a:schemeClr val="dk1"/>
                </a:solidFill>
              </a:rPr>
            </a:br>
            <a:r>
              <a:rPr lang="en-US" sz="2970">
                <a:solidFill>
                  <a:schemeClr val="dk1"/>
                </a:solidFill>
              </a:rPr>
              <a:t>treatment of gliomas or glioblastomas – 40</a:t>
            </a:r>
            <a:endParaRPr sz="2970">
              <a:solidFill>
                <a:schemeClr val="dk1"/>
              </a:solidFill>
            </a:endParaRPr>
          </a:p>
        </p:txBody>
      </p:sp>
      <p:graphicFrame>
        <p:nvGraphicFramePr>
          <p:cNvPr id="1041" name="Google Shape;1041;p46"/>
          <p:cNvGraphicFramePr/>
          <p:nvPr/>
        </p:nvGraphicFramePr>
        <p:xfrm>
          <a:off x="1030110" y="1735667"/>
          <a:ext cx="7206252" cy="4595375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47"/>
          <p:cNvSpPr txBox="1"/>
          <p:nvPr>
            <p:ph type="title"/>
          </p:nvPr>
        </p:nvSpPr>
        <p:spPr>
          <a:xfrm>
            <a:off x="301752" y="187155"/>
            <a:ext cx="8534400" cy="8939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rgbClr val="000000"/>
                </a:solidFill>
              </a:rPr>
              <a:t>iv. Most published guidelines for GBM are from</a:t>
            </a:r>
            <a:br>
              <a:rPr lang="en-US" sz="2970">
                <a:solidFill>
                  <a:srgbClr val="000000"/>
                </a:solidFill>
              </a:rPr>
            </a:br>
            <a:r>
              <a:rPr lang="en-US" sz="2970">
                <a:solidFill>
                  <a:srgbClr val="000000"/>
                </a:solidFill>
              </a:rPr>
              <a:t>US or Western Europe</a:t>
            </a:r>
            <a:endParaRPr sz="2970">
              <a:solidFill>
                <a:srgbClr val="000000"/>
              </a:solidFill>
            </a:endParaRPr>
          </a:p>
        </p:txBody>
      </p:sp>
      <p:graphicFrame>
        <p:nvGraphicFramePr>
          <p:cNvPr id="1048" name="Google Shape;1048;p47"/>
          <p:cNvGraphicFramePr/>
          <p:nvPr/>
        </p:nvGraphicFramePr>
        <p:xfrm>
          <a:off x="159041" y="141352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{9028E185-06FC-45DC-A48F-64364F243829}</a:tableStyleId>
              </a:tblPr>
              <a:tblGrid>
                <a:gridCol w="856150"/>
                <a:gridCol w="1054075"/>
                <a:gridCol w="841975"/>
                <a:gridCol w="1298650"/>
                <a:gridCol w="1270100"/>
                <a:gridCol w="1427075"/>
                <a:gridCol w="892850"/>
                <a:gridCol w="1190675"/>
              </a:tblGrid>
              <a:tr h="301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USA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UK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Switzerland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Germany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Netherlands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Spain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Belgium</a:t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2006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2007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2008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2009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2010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2012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5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2013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2014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9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2015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7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3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2017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509" y="1904416"/>
            <a:ext cx="7757291" cy="495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221" y="149255"/>
            <a:ext cx="7325390" cy="9801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48"/>
          <p:cNvSpPr txBox="1"/>
          <p:nvPr>
            <p:ph type="title"/>
          </p:nvPr>
        </p:nvSpPr>
        <p:spPr>
          <a:xfrm>
            <a:off x="0" y="979950"/>
            <a:ext cx="9144000" cy="1293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en-US" sz="2200"/>
              <a:t>National Comprehensive Cancer Network (NCCN) is an alliance of 27 cancer centers in the United States, most of which are designated by the National Cancer Institute as comprehensive cancer centers.</a:t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686" name="Google Shape;686;p4"/>
          <p:cNvSpPr txBox="1"/>
          <p:nvPr>
            <p:ph idx="1" type="body"/>
          </p:nvPr>
        </p:nvSpPr>
        <p:spPr>
          <a:xfrm>
            <a:off x="301752" y="1527048"/>
            <a:ext cx="8503920" cy="41066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060"/>
              <a:buNone/>
            </a:pPr>
            <a:r>
              <a:rPr lang="en-US" sz="3600"/>
              <a:t>However….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49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v. GBM Guidelines –</a:t>
            </a:r>
            <a:r>
              <a:rPr lang="en-US" sz="2800"/>
              <a:t> </a:t>
            </a:r>
            <a:r>
              <a:rPr lang="en-US" sz="2800">
                <a:solidFill>
                  <a:srgbClr val="800000"/>
                </a:solidFill>
              </a:rPr>
              <a:t>Adjuvant Treatment (Age &lt;70)</a:t>
            </a:r>
            <a:endParaRPr sz="2800">
              <a:solidFill>
                <a:srgbClr val="800000"/>
              </a:solidFill>
            </a:endParaRPr>
          </a:p>
        </p:txBody>
      </p:sp>
      <p:pic>
        <p:nvPicPr>
          <p:cNvPr id="1062" name="Google Shape;106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94482"/>
            <a:ext cx="9144000" cy="556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49"/>
          <p:cNvSpPr/>
          <p:nvPr/>
        </p:nvSpPr>
        <p:spPr>
          <a:xfrm>
            <a:off x="6350253" y="3679012"/>
            <a:ext cx="1284649" cy="23358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4" name="Google Shape;1064;p49"/>
          <p:cNvSpPr/>
          <p:nvPr/>
        </p:nvSpPr>
        <p:spPr>
          <a:xfrm>
            <a:off x="6350253" y="4794963"/>
            <a:ext cx="1401436" cy="23358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50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v. GBM Guidelines –</a:t>
            </a:r>
            <a:r>
              <a:rPr lang="en-US" sz="2800"/>
              <a:t> </a:t>
            </a:r>
            <a:r>
              <a:rPr lang="en-US" sz="2800">
                <a:solidFill>
                  <a:srgbClr val="800000"/>
                </a:solidFill>
              </a:rPr>
              <a:t>Adjuvant Treatment (Age &gt;70)</a:t>
            </a:r>
            <a:endParaRPr sz="2800">
              <a:solidFill>
                <a:srgbClr val="800000"/>
              </a:solidFill>
            </a:endParaRPr>
          </a:p>
        </p:txBody>
      </p:sp>
      <p:pic>
        <p:nvPicPr>
          <p:cNvPr id="1070" name="Google Shape;107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980" y="1460016"/>
            <a:ext cx="8836152" cy="5412583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50"/>
          <p:cNvSpPr/>
          <p:nvPr/>
        </p:nvSpPr>
        <p:spPr>
          <a:xfrm>
            <a:off x="6175074" y="3168038"/>
            <a:ext cx="875898" cy="23358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2" name="Google Shape;1072;p50"/>
          <p:cNvSpPr/>
          <p:nvPr/>
        </p:nvSpPr>
        <p:spPr>
          <a:xfrm>
            <a:off x="6160476" y="4794962"/>
            <a:ext cx="875898" cy="23358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51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-US">
                <a:solidFill>
                  <a:schemeClr val="dk1"/>
                </a:solidFill>
              </a:rPr>
              <a:t>vi. Summary of published clinical guidelines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8" name="Google Shape;1078;p51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95"/>
              <a:buNone/>
            </a:pPr>
            <a:r>
              <a:rPr lang="en-US"/>
              <a:t>Generally addressed issues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Who to treat?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Role of surgery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Role of chemotherapy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Role of radiation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Management of recurrence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SzPts val="2380"/>
              <a:buNone/>
            </a:pPr>
            <a:r>
              <a:rPr b="1" lang="en-US" sz="2800">
                <a:solidFill>
                  <a:srgbClr val="AE3A04"/>
                </a:solidFill>
              </a:rPr>
              <a:t>No reference to cost!</a:t>
            </a:r>
            <a:endParaRPr b="1">
              <a:solidFill>
                <a:srgbClr val="AE3A04"/>
              </a:solidFill>
            </a:endParaRPr>
          </a:p>
          <a:p>
            <a:pPr indent="-128587" lvl="0" marL="27432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52"/>
          <p:cNvSpPr txBox="1"/>
          <p:nvPr>
            <p:ph type="title"/>
          </p:nvPr>
        </p:nvSpPr>
        <p:spPr>
          <a:xfrm>
            <a:off x="162813" y="228600"/>
            <a:ext cx="8821445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262626"/>
                </a:solidFill>
              </a:rPr>
              <a:t>GUIDELINES -  Ruptured Intracranial Aneurysms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1084" name="Google Shape;1084;p52"/>
          <p:cNvSpPr txBox="1"/>
          <p:nvPr/>
        </p:nvSpPr>
        <p:spPr>
          <a:xfrm>
            <a:off x="-361784" y="1995773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2" marL="1108710" marR="0" rt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Published articles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Clinical Guidelines/ Standard of care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 countries publishing guidelines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 of guidelines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Guideline limitations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85" name="Google Shape;1085;p52"/>
          <p:cNvGrpSpPr/>
          <p:nvPr/>
        </p:nvGrpSpPr>
        <p:grpSpPr>
          <a:xfrm>
            <a:off x="4802991" y="3353705"/>
            <a:ext cx="4181267" cy="3373785"/>
            <a:chOff x="1892301" y="2121232"/>
            <a:chExt cx="6147624" cy="4736767"/>
          </a:xfrm>
        </p:grpSpPr>
        <p:pic>
          <p:nvPicPr>
            <p:cNvPr id="1086" name="Google Shape;1086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4340736" y="2121232"/>
              <a:ext cx="3699189" cy="47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7" name="Google Shape;1087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92301" y="2121232"/>
              <a:ext cx="3083135" cy="47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8" name="Google Shape;1088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08825" y="2129597"/>
              <a:ext cx="573015" cy="352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3"/>
          <p:cNvSpPr txBox="1"/>
          <p:nvPr>
            <p:ph type="title"/>
          </p:nvPr>
        </p:nvSpPr>
        <p:spPr>
          <a:xfrm>
            <a:off x="301752" y="172479"/>
            <a:ext cx="8534400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chemeClr val="dk1"/>
                </a:solidFill>
              </a:rPr>
              <a:t>i. Published articles about ruptured intracranial aneurysms - 26.742</a:t>
            </a:r>
            <a:endParaRPr sz="2970">
              <a:solidFill>
                <a:schemeClr val="dk1"/>
              </a:solidFill>
            </a:endParaRPr>
          </a:p>
        </p:txBody>
      </p:sp>
      <p:graphicFrame>
        <p:nvGraphicFramePr>
          <p:cNvPr id="1094" name="Google Shape;1094;p53"/>
          <p:cNvGraphicFramePr/>
          <p:nvPr/>
        </p:nvGraphicFramePr>
        <p:xfrm>
          <a:off x="214358" y="1612389"/>
          <a:ext cx="8774420" cy="519333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095" name="Google Shape;1095;p53"/>
          <p:cNvSpPr txBox="1"/>
          <p:nvPr/>
        </p:nvSpPr>
        <p:spPr>
          <a:xfrm>
            <a:off x="8351013" y="1925052"/>
            <a:ext cx="6377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2114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54"/>
          <p:cNvSpPr txBox="1"/>
          <p:nvPr>
            <p:ph type="title"/>
          </p:nvPr>
        </p:nvSpPr>
        <p:spPr>
          <a:xfrm>
            <a:off x="120316" y="172479"/>
            <a:ext cx="8868462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imes New Roman"/>
              <a:buNone/>
            </a:pPr>
            <a:r>
              <a:rPr lang="en-US" sz="2520">
                <a:solidFill>
                  <a:schemeClr val="dk1"/>
                </a:solidFill>
              </a:rPr>
              <a:t>ii. Published articles about ruptured intracranial aneurysms (26.742)</a:t>
            </a:r>
            <a:br>
              <a:rPr lang="en-US" sz="2520">
                <a:solidFill>
                  <a:schemeClr val="dk1"/>
                </a:solidFill>
              </a:rPr>
            </a:br>
            <a:r>
              <a:rPr lang="en-US" sz="2520" u="sng">
                <a:solidFill>
                  <a:srgbClr val="800000"/>
                </a:solidFill>
              </a:rPr>
              <a:t>and Clinical Guidelines</a:t>
            </a:r>
            <a:r>
              <a:rPr lang="en-US" sz="2520">
                <a:solidFill>
                  <a:schemeClr val="dk1"/>
                </a:solidFill>
              </a:rPr>
              <a:t> (14)</a:t>
            </a:r>
            <a:endParaRPr sz="2520">
              <a:solidFill>
                <a:schemeClr val="dk1"/>
              </a:solidFill>
            </a:endParaRPr>
          </a:p>
        </p:txBody>
      </p:sp>
      <p:graphicFrame>
        <p:nvGraphicFramePr>
          <p:cNvPr id="1101" name="Google Shape;1101;p54"/>
          <p:cNvGraphicFramePr/>
          <p:nvPr/>
        </p:nvGraphicFramePr>
        <p:xfrm>
          <a:off x="214358" y="1612389"/>
          <a:ext cx="8774420" cy="519333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102" name="Google Shape;1102;p54"/>
          <p:cNvSpPr txBox="1"/>
          <p:nvPr/>
        </p:nvSpPr>
        <p:spPr>
          <a:xfrm>
            <a:off x="8351013" y="1925052"/>
            <a:ext cx="6377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2114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7" name="Google Shape;1107;p55"/>
          <p:cNvGraphicFramePr/>
          <p:nvPr/>
        </p:nvGraphicFramePr>
        <p:xfrm>
          <a:off x="1030110" y="1735667"/>
          <a:ext cx="7206252" cy="4595375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108" name="Google Shape;1108;p55"/>
          <p:cNvSpPr txBox="1"/>
          <p:nvPr>
            <p:ph type="title"/>
          </p:nvPr>
        </p:nvSpPr>
        <p:spPr>
          <a:xfrm>
            <a:off x="120316" y="172479"/>
            <a:ext cx="8868462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chemeClr val="dk1"/>
                </a:solidFill>
              </a:rPr>
              <a:t>ii. Articles related to </a:t>
            </a:r>
            <a:r>
              <a:rPr lang="en-US" sz="2800" u="sng">
                <a:solidFill>
                  <a:srgbClr val="800000"/>
                </a:solidFill>
              </a:rPr>
              <a:t>clinical guidelines </a:t>
            </a:r>
            <a:r>
              <a:rPr lang="en-US" sz="2800">
                <a:solidFill>
                  <a:schemeClr val="dk1"/>
                </a:solidFill>
              </a:rPr>
              <a:t>for treatment of </a:t>
            </a:r>
            <a:br>
              <a:rPr lang="en-US" sz="2800">
                <a:solidFill>
                  <a:schemeClr val="dk1"/>
                </a:solidFill>
              </a:rPr>
            </a:br>
            <a:r>
              <a:rPr lang="en-US" sz="2800">
                <a:solidFill>
                  <a:schemeClr val="dk1"/>
                </a:solidFill>
              </a:rPr>
              <a:t>ruptured intracranial aneurysms - 14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56"/>
          <p:cNvSpPr txBox="1"/>
          <p:nvPr>
            <p:ph type="title"/>
          </p:nvPr>
        </p:nvSpPr>
        <p:spPr>
          <a:xfrm>
            <a:off x="301752" y="322176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rgbClr val="000000"/>
                </a:solidFill>
              </a:rPr>
              <a:t>iii. Most published guidelines for</a:t>
            </a:r>
            <a:br>
              <a:rPr lang="en-US" sz="2970">
                <a:solidFill>
                  <a:srgbClr val="000000"/>
                </a:solidFill>
              </a:rPr>
            </a:br>
            <a:r>
              <a:rPr lang="en-US" sz="2970">
                <a:solidFill>
                  <a:srgbClr val="000000"/>
                </a:solidFill>
              </a:rPr>
              <a:t>ruptured aneurysms are from US</a:t>
            </a:r>
            <a:endParaRPr sz="2970">
              <a:solidFill>
                <a:srgbClr val="000000"/>
              </a:solidFill>
            </a:endParaRPr>
          </a:p>
        </p:txBody>
      </p:sp>
      <p:graphicFrame>
        <p:nvGraphicFramePr>
          <p:cNvPr id="1115" name="Google Shape;1115;p56"/>
          <p:cNvGraphicFramePr/>
          <p:nvPr/>
        </p:nvGraphicFramePr>
        <p:xfrm>
          <a:off x="846636" y="217552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{9028E185-06FC-45DC-A48F-64364F243829}</a:tableStyleId>
              </a:tblPr>
              <a:tblGrid>
                <a:gridCol w="800525"/>
                <a:gridCol w="975250"/>
                <a:gridCol w="1175125"/>
                <a:gridCol w="1175125"/>
                <a:gridCol w="1360975"/>
                <a:gridCol w="826100"/>
                <a:gridCol w="1101650"/>
              </a:tblGrid>
              <a:tr h="301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USA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UK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Australia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South Korea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Spain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Japan</a:t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2002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2006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2010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2012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</a:rPr>
                        <a:t>1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2014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2015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2016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20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57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262626"/>
                </a:solidFill>
              </a:rPr>
              <a:t>iv. Summary of published clinical guidelines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1121" name="Google Shape;1121;p57"/>
          <p:cNvSpPr txBox="1"/>
          <p:nvPr>
            <p:ph idx="1" type="body"/>
          </p:nvPr>
        </p:nvSpPr>
        <p:spPr>
          <a:xfrm>
            <a:off x="301752" y="1246319"/>
            <a:ext cx="8503920" cy="515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22"/>
              <a:buNone/>
            </a:pPr>
            <a:r>
              <a:rPr b="1" lang="en-US" sz="2497"/>
              <a:t>Generally addressed issues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Risk factors for and prevention of aSAH 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Natural history and outcome of aSAH 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Clinical manifestations and diagnosis of aSAH 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Medical measures to prevent rebleeding after aSAH 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Surgical and endovascular methods of treatment of ruptured cerebral aneurysms 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Hospital characteristics and systems of care 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Anesthetic management during surgical and endovascular treatment 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370"/>
              </a:spcBef>
              <a:spcAft>
                <a:spcPts val="0"/>
              </a:spcAft>
              <a:buSzPts val="1573"/>
              <a:buChar char="⚫"/>
            </a:pPr>
            <a:r>
              <a:rPr lang="en-US" sz="1850"/>
              <a:t>Management of cerebral vasospasm/ hydrocephalus/ seizures/ medical complications after aSAH </a:t>
            </a:r>
            <a:endParaRPr sz="185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58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0000"/>
                </a:solidFill>
              </a:rPr>
              <a:t>v. Guideline limitations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27" name="Google Shape;1127;p58"/>
          <p:cNvSpPr txBox="1"/>
          <p:nvPr>
            <p:ph idx="1" type="body"/>
          </p:nvPr>
        </p:nvSpPr>
        <p:spPr>
          <a:xfrm>
            <a:off x="142546" y="1669586"/>
            <a:ext cx="8850809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25"/>
              <a:buChar char="⚫"/>
            </a:pPr>
            <a:r>
              <a:rPr lang="en-US" sz="2500">
                <a:solidFill>
                  <a:srgbClr val="712D1C"/>
                </a:solidFill>
              </a:rPr>
              <a:t>2 out of 52 recommendations have Level A evidence</a:t>
            </a:r>
            <a:endParaRPr sz="2500">
              <a:solidFill>
                <a:srgbClr val="712D1C"/>
              </a:solidFill>
            </a:endParaRPr>
          </a:p>
          <a:p>
            <a:pPr indent="-274320" lvl="0" marL="27432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125"/>
              <a:buChar char="⚫"/>
            </a:pPr>
            <a:r>
              <a:rPr lang="en-US" sz="2500"/>
              <a:t>Based on a single large clinical trial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125"/>
              <a:buChar char="⚫"/>
            </a:pPr>
            <a:r>
              <a:rPr lang="en-US" sz="2500"/>
              <a:t>Not all treatment algorithms are included</a:t>
            </a:r>
            <a:endParaRPr/>
          </a:p>
          <a:p>
            <a:pPr indent="-139382" lvl="0" marL="27432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/>
          </a:p>
          <a:p>
            <a:pPr indent="-139382" lvl="0" marL="27432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720"/>
              <a:buNone/>
            </a:pPr>
            <a:r>
              <a:rPr b="1" lang="en-US" sz="3200">
                <a:solidFill>
                  <a:srgbClr val="AE3A04"/>
                </a:solidFill>
              </a:rPr>
              <a:t>No reference to cost!</a:t>
            </a:r>
            <a:endParaRPr/>
          </a:p>
          <a:p>
            <a:pPr indent="-139382" lvl="0" marL="27432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/>
          </a:p>
          <a:p>
            <a:pPr indent="-139382" lvl="0" marL="274320" rtl="0" algn="l"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36541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"/>
          <p:cNvSpPr txBox="1"/>
          <p:nvPr/>
        </p:nvSpPr>
        <p:spPr>
          <a:xfrm>
            <a:off x="1473007" y="4452990"/>
            <a:ext cx="314416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Health Expenses</a:t>
            </a:r>
            <a:endParaRPr b="1" sz="28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3" name="Google Shape;693;p5"/>
          <p:cNvSpPr txBox="1"/>
          <p:nvPr/>
        </p:nvSpPr>
        <p:spPr>
          <a:xfrm>
            <a:off x="5135880" y="4191678"/>
            <a:ext cx="330708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American Healthcare System</a:t>
            </a:r>
            <a:endParaRPr b="1" sz="28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59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262626"/>
                </a:solidFill>
              </a:rPr>
              <a:t>GUIDELINES - Ischemic Stroke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1133" name="Google Shape;1133;p59"/>
          <p:cNvSpPr txBox="1"/>
          <p:nvPr/>
        </p:nvSpPr>
        <p:spPr>
          <a:xfrm>
            <a:off x="-361784" y="1995773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2" marL="1108710" marR="0" rt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Published articles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Clinical Guidelines/ Standard of care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 of guidelines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Guideline limitations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4" name="Google Shape;113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950" y="2773552"/>
            <a:ext cx="4361333" cy="3445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60"/>
          <p:cNvSpPr txBox="1"/>
          <p:nvPr>
            <p:ph type="title"/>
          </p:nvPr>
        </p:nvSpPr>
        <p:spPr>
          <a:xfrm>
            <a:off x="301752" y="215769"/>
            <a:ext cx="8534400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chemeClr val="dk1"/>
                </a:solidFill>
              </a:rPr>
              <a:t>i. Published articles about ruptured intracranial aneurysms – 79,828</a:t>
            </a:r>
            <a:endParaRPr sz="2970">
              <a:solidFill>
                <a:schemeClr val="dk1"/>
              </a:solidFill>
            </a:endParaRPr>
          </a:p>
        </p:txBody>
      </p:sp>
      <p:graphicFrame>
        <p:nvGraphicFramePr>
          <p:cNvPr id="1140" name="Google Shape;1140;p60"/>
          <p:cNvGraphicFramePr/>
          <p:nvPr/>
        </p:nvGraphicFramePr>
        <p:xfrm>
          <a:off x="214358" y="1612389"/>
          <a:ext cx="8774420" cy="519333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141" name="Google Shape;1141;p60"/>
          <p:cNvSpPr txBox="1"/>
          <p:nvPr/>
        </p:nvSpPr>
        <p:spPr>
          <a:xfrm>
            <a:off x="8249981" y="1725956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6501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" name="Google Shape;1146;p61"/>
          <p:cNvGraphicFramePr/>
          <p:nvPr/>
        </p:nvGraphicFramePr>
        <p:xfrm>
          <a:off x="214358" y="1612389"/>
          <a:ext cx="8774420" cy="519333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147" name="Google Shape;1147;p61"/>
          <p:cNvSpPr txBox="1"/>
          <p:nvPr>
            <p:ph type="title"/>
          </p:nvPr>
        </p:nvSpPr>
        <p:spPr>
          <a:xfrm>
            <a:off x="120316" y="172479"/>
            <a:ext cx="8868462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imes New Roman"/>
              <a:buNone/>
            </a:pPr>
            <a:r>
              <a:rPr lang="en-US" sz="2520">
                <a:solidFill>
                  <a:schemeClr val="dk1"/>
                </a:solidFill>
              </a:rPr>
              <a:t>i. Published articles about ischemic stroke (79,828)</a:t>
            </a:r>
            <a:br>
              <a:rPr lang="en-US" sz="2520">
                <a:solidFill>
                  <a:schemeClr val="dk1"/>
                </a:solidFill>
              </a:rPr>
            </a:br>
            <a:r>
              <a:rPr lang="en-US" sz="2520" u="sng">
                <a:solidFill>
                  <a:srgbClr val="800000"/>
                </a:solidFill>
              </a:rPr>
              <a:t>and Clinical Guidelines</a:t>
            </a:r>
            <a:r>
              <a:rPr lang="en-US" sz="2520">
                <a:solidFill>
                  <a:schemeClr val="dk1"/>
                </a:solidFill>
              </a:rPr>
              <a:t> (794)</a:t>
            </a:r>
            <a:endParaRPr sz="2520">
              <a:solidFill>
                <a:schemeClr val="dk1"/>
              </a:solidFill>
            </a:endParaRPr>
          </a:p>
        </p:txBody>
      </p:sp>
      <p:sp>
        <p:nvSpPr>
          <p:cNvPr id="1148" name="Google Shape;1148;p61"/>
          <p:cNvSpPr txBox="1"/>
          <p:nvPr/>
        </p:nvSpPr>
        <p:spPr>
          <a:xfrm>
            <a:off x="8249981" y="1725956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6501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62"/>
          <p:cNvSpPr txBox="1"/>
          <p:nvPr>
            <p:ph type="title"/>
          </p:nvPr>
        </p:nvSpPr>
        <p:spPr>
          <a:xfrm>
            <a:off x="120316" y="172479"/>
            <a:ext cx="8868462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chemeClr val="dk1"/>
                </a:solidFill>
              </a:rPr>
              <a:t>ii. </a:t>
            </a:r>
            <a:r>
              <a:rPr lang="en-US" sz="2800" u="sng">
                <a:solidFill>
                  <a:srgbClr val="800000"/>
                </a:solidFill>
              </a:rPr>
              <a:t>Clinical guidelines </a:t>
            </a:r>
            <a:r>
              <a:rPr lang="en-US" sz="2800">
                <a:solidFill>
                  <a:schemeClr val="dk1"/>
                </a:solidFill>
              </a:rPr>
              <a:t>for treatment of </a:t>
            </a:r>
            <a:br>
              <a:rPr lang="en-US" sz="2800">
                <a:solidFill>
                  <a:schemeClr val="dk1"/>
                </a:solidFill>
              </a:rPr>
            </a:br>
            <a:r>
              <a:rPr lang="en-US" sz="2800">
                <a:solidFill>
                  <a:schemeClr val="dk1"/>
                </a:solidFill>
              </a:rPr>
              <a:t>ischemic stroke - 794</a:t>
            </a:r>
            <a:endParaRPr sz="2800">
              <a:solidFill>
                <a:schemeClr val="dk1"/>
              </a:solidFill>
            </a:endParaRPr>
          </a:p>
        </p:txBody>
      </p:sp>
      <p:graphicFrame>
        <p:nvGraphicFramePr>
          <p:cNvPr id="1154" name="Google Shape;1154;p62"/>
          <p:cNvGraphicFramePr/>
          <p:nvPr/>
        </p:nvGraphicFramePr>
        <p:xfrm>
          <a:off x="214358" y="1612389"/>
          <a:ext cx="8774420" cy="5193332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63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150"/>
              <a:buFont typeface="Book Antiqua"/>
              <a:buNone/>
            </a:pPr>
            <a:r>
              <a:rPr lang="en-US" sz="3150" cap="none"/>
              <a:t>iii. Guidelines of Ischemic stroke treatment</a:t>
            </a:r>
            <a:endParaRPr sz="3150" cap="none"/>
          </a:p>
        </p:txBody>
      </p:sp>
      <p:sp>
        <p:nvSpPr>
          <p:cNvPr id="1161" name="Google Shape;1161;p63"/>
          <p:cNvSpPr/>
          <p:nvPr/>
        </p:nvSpPr>
        <p:spPr>
          <a:xfrm>
            <a:off x="293669" y="1995395"/>
            <a:ext cx="1443789" cy="1443789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8E9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Stroke call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62" name="Google Shape;1162;p63"/>
          <p:cNvPicPr preferRelativeResize="0"/>
          <p:nvPr/>
        </p:nvPicPr>
        <p:blipFill rotWithShape="1">
          <a:blip r:embed="rId3">
            <a:alphaModFix/>
          </a:blip>
          <a:srcRect b="0" l="0" r="0" t="-2"/>
          <a:stretch/>
        </p:blipFill>
        <p:spPr>
          <a:xfrm>
            <a:off x="293669" y="1995396"/>
            <a:ext cx="1446963" cy="1136316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63"/>
          <p:cNvSpPr/>
          <p:nvPr/>
        </p:nvSpPr>
        <p:spPr>
          <a:xfrm>
            <a:off x="2669855" y="1995395"/>
            <a:ext cx="1443789" cy="144378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8E9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EMS arrival to scene &lt;15m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64" name="Google Shape;116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669855" y="1995396"/>
            <a:ext cx="1443789" cy="98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63"/>
          <p:cNvSpPr/>
          <p:nvPr/>
        </p:nvSpPr>
        <p:spPr>
          <a:xfrm>
            <a:off x="5026362" y="1995396"/>
            <a:ext cx="1443789" cy="1443789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8E9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Stroke Center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66" name="Google Shape;1166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5787" y="1995396"/>
            <a:ext cx="1454364" cy="1136316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63"/>
          <p:cNvSpPr/>
          <p:nvPr/>
        </p:nvSpPr>
        <p:spPr>
          <a:xfrm>
            <a:off x="7389013" y="1981715"/>
            <a:ext cx="1443789" cy="144378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8E9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Door</a:t>
            </a:r>
            <a:endParaRPr sz="16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68" name="Google Shape;1168;p63"/>
          <p:cNvCxnSpPr/>
          <p:nvPr/>
        </p:nvCxnSpPr>
        <p:spPr>
          <a:xfrm rot="10800000">
            <a:off x="6470151" y="4973239"/>
            <a:ext cx="911886" cy="0"/>
          </a:xfrm>
          <a:prstGeom prst="straightConnector1">
            <a:avLst/>
          </a:prstGeom>
          <a:noFill/>
          <a:ln cap="flat" cmpd="dbl" w="730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69" name="Google Shape;1169;p63"/>
          <p:cNvSpPr/>
          <p:nvPr/>
        </p:nvSpPr>
        <p:spPr>
          <a:xfrm>
            <a:off x="2642301" y="4119373"/>
            <a:ext cx="1443789" cy="1723627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8E9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IV t-PA administration</a:t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70" name="Google Shape;1170;p63"/>
          <p:cNvCxnSpPr/>
          <p:nvPr/>
        </p:nvCxnSpPr>
        <p:spPr>
          <a:xfrm flipH="1" rot="10800000">
            <a:off x="1757137" y="2709101"/>
            <a:ext cx="912718" cy="7948"/>
          </a:xfrm>
          <a:prstGeom prst="straightConnector1">
            <a:avLst/>
          </a:prstGeom>
          <a:noFill/>
          <a:ln cap="flat" cmpd="dbl" w="730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71" name="Google Shape;1171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82868" y="1981715"/>
            <a:ext cx="1449934" cy="113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42301" y="4100684"/>
            <a:ext cx="1457594" cy="1136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63"/>
          <p:cNvSpPr/>
          <p:nvPr/>
        </p:nvSpPr>
        <p:spPr>
          <a:xfrm>
            <a:off x="5036936" y="4097745"/>
            <a:ext cx="1443789" cy="1723627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8E9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CT/CTA/CTP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ASPECT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4" name="Google Shape;1174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15786" y="4144318"/>
            <a:ext cx="1454364" cy="10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63"/>
          <p:cNvSpPr/>
          <p:nvPr/>
        </p:nvSpPr>
        <p:spPr>
          <a:xfrm>
            <a:off x="7384972" y="4097745"/>
            <a:ext cx="1443789" cy="172362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8E9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Neurologist/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NIHSS</a:t>
            </a:r>
            <a:endParaRPr sz="16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6" name="Google Shape;1176;p6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88202" y="4090816"/>
            <a:ext cx="1454364" cy="1136316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63"/>
          <p:cNvSpPr txBox="1"/>
          <p:nvPr/>
        </p:nvSpPr>
        <p:spPr>
          <a:xfrm>
            <a:off x="41865" y="6074623"/>
            <a:ext cx="914399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1.</a:t>
            </a:r>
            <a:r>
              <a:rPr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AHA/ASA Guidelines for the Early Management of Patients With Acute Ischemic Stroke.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A Guideline for Healthcare Professionals, 2013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2. </a:t>
            </a:r>
            <a:r>
              <a:rPr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2015 AHA/ASA Focused Update of the 2013 Guidelines</a:t>
            </a:r>
            <a:endParaRPr/>
          </a:p>
        </p:txBody>
      </p:sp>
      <p:sp>
        <p:nvSpPr>
          <p:cNvPr id="1178" name="Google Shape;1178;p63"/>
          <p:cNvSpPr txBox="1"/>
          <p:nvPr/>
        </p:nvSpPr>
        <p:spPr>
          <a:xfrm>
            <a:off x="279864" y="1615271"/>
            <a:ext cx="1460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etection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9" name="Google Shape;1179;p63"/>
          <p:cNvSpPr txBox="1"/>
          <p:nvPr/>
        </p:nvSpPr>
        <p:spPr>
          <a:xfrm>
            <a:off x="2642301" y="1612383"/>
            <a:ext cx="1460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ispatch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0" name="Google Shape;1180;p63"/>
          <p:cNvSpPr txBox="1"/>
          <p:nvPr/>
        </p:nvSpPr>
        <p:spPr>
          <a:xfrm>
            <a:off x="5023188" y="1606481"/>
            <a:ext cx="1460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elivery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1" name="Google Shape;1181;p63"/>
          <p:cNvSpPr txBox="1"/>
          <p:nvPr/>
        </p:nvSpPr>
        <p:spPr>
          <a:xfrm>
            <a:off x="7389013" y="1617399"/>
            <a:ext cx="1460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oor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2" name="Google Shape;1182;p63"/>
          <p:cNvSpPr/>
          <p:nvPr/>
        </p:nvSpPr>
        <p:spPr>
          <a:xfrm>
            <a:off x="275803" y="4119373"/>
            <a:ext cx="1443789" cy="1723627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8E9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Angiography Unit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3" name="Google Shape;1183;p63"/>
          <p:cNvSpPr txBox="1"/>
          <p:nvPr/>
        </p:nvSpPr>
        <p:spPr>
          <a:xfrm>
            <a:off x="1740632" y="2246152"/>
            <a:ext cx="94799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&lt;90 sec</a:t>
            </a:r>
            <a:endParaRPr b="1"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4" name="Google Shape;1184;p63"/>
          <p:cNvSpPr txBox="1"/>
          <p:nvPr/>
        </p:nvSpPr>
        <p:spPr>
          <a:xfrm>
            <a:off x="4113643" y="2246152"/>
            <a:ext cx="90214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ASAP</a:t>
            </a:r>
            <a:endParaRPr b="1"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85" name="Google Shape;1185;p63"/>
          <p:cNvCxnSpPr/>
          <p:nvPr/>
        </p:nvCxnSpPr>
        <p:spPr>
          <a:xfrm>
            <a:off x="8110908" y="3439461"/>
            <a:ext cx="4476" cy="665312"/>
          </a:xfrm>
          <a:prstGeom prst="straightConnector1">
            <a:avLst/>
          </a:prstGeom>
          <a:noFill/>
          <a:ln cap="flat" cmpd="dbl" w="730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86" name="Google Shape;1186;p63"/>
          <p:cNvSpPr txBox="1"/>
          <p:nvPr/>
        </p:nvSpPr>
        <p:spPr>
          <a:xfrm>
            <a:off x="7080183" y="3572037"/>
            <a:ext cx="90281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&lt;15min</a:t>
            </a:r>
            <a:endParaRPr b="1"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87" name="Google Shape;1187;p63"/>
          <p:cNvCxnSpPr/>
          <p:nvPr/>
        </p:nvCxnSpPr>
        <p:spPr>
          <a:xfrm flipH="1" rot="10800000">
            <a:off x="4130379" y="2717049"/>
            <a:ext cx="912718" cy="7948"/>
          </a:xfrm>
          <a:prstGeom prst="straightConnector1">
            <a:avLst/>
          </a:prstGeom>
          <a:noFill/>
          <a:ln cap="flat" cmpd="dbl" w="730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88" name="Google Shape;1188;p63"/>
          <p:cNvSpPr txBox="1"/>
          <p:nvPr/>
        </p:nvSpPr>
        <p:spPr>
          <a:xfrm>
            <a:off x="6480725" y="2246152"/>
            <a:ext cx="90214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ASAP</a:t>
            </a:r>
            <a:endParaRPr b="1"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89" name="Google Shape;1189;p63"/>
          <p:cNvCxnSpPr/>
          <p:nvPr/>
        </p:nvCxnSpPr>
        <p:spPr>
          <a:xfrm flipH="1" rot="10800000">
            <a:off x="6470151" y="2717049"/>
            <a:ext cx="912718" cy="7948"/>
          </a:xfrm>
          <a:prstGeom prst="straightConnector1">
            <a:avLst/>
          </a:prstGeom>
          <a:noFill/>
          <a:ln cap="flat" cmpd="dbl" w="730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90" name="Google Shape;1190;p63"/>
          <p:cNvCxnSpPr/>
          <p:nvPr/>
        </p:nvCxnSpPr>
        <p:spPr>
          <a:xfrm rot="10800000">
            <a:off x="4103069" y="4973239"/>
            <a:ext cx="911886" cy="0"/>
          </a:xfrm>
          <a:prstGeom prst="straightConnector1">
            <a:avLst/>
          </a:prstGeom>
          <a:noFill/>
          <a:ln cap="flat" cmpd="dbl" w="730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91" name="Google Shape;1191;p63"/>
          <p:cNvCxnSpPr/>
          <p:nvPr/>
        </p:nvCxnSpPr>
        <p:spPr>
          <a:xfrm rot="10800000">
            <a:off x="1719592" y="4973239"/>
            <a:ext cx="911886" cy="0"/>
          </a:xfrm>
          <a:prstGeom prst="straightConnector1">
            <a:avLst/>
          </a:prstGeom>
          <a:noFill/>
          <a:ln cap="flat" cmpd="dbl" w="730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92" name="Google Shape;1192;p63"/>
          <p:cNvSpPr txBox="1"/>
          <p:nvPr/>
        </p:nvSpPr>
        <p:spPr>
          <a:xfrm>
            <a:off x="6486870" y="4469410"/>
            <a:ext cx="9021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&lt;25 min</a:t>
            </a:r>
            <a:endParaRPr b="1"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3" name="Google Shape;1193;p63"/>
          <p:cNvSpPr txBox="1"/>
          <p:nvPr/>
        </p:nvSpPr>
        <p:spPr>
          <a:xfrm>
            <a:off x="4099895" y="4452533"/>
            <a:ext cx="9021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&lt;30 min</a:t>
            </a:r>
            <a:endParaRPr b="1"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4" name="Google Shape;1194;p63"/>
          <p:cNvSpPr txBox="1"/>
          <p:nvPr/>
        </p:nvSpPr>
        <p:spPr>
          <a:xfrm>
            <a:off x="273858" y="5787660"/>
            <a:ext cx="1460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evice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5" name="Google Shape;1195;p63"/>
          <p:cNvSpPr txBox="1"/>
          <p:nvPr/>
        </p:nvSpPr>
        <p:spPr>
          <a:xfrm>
            <a:off x="2636295" y="5784772"/>
            <a:ext cx="1460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rug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6" name="Google Shape;1196;p63"/>
          <p:cNvSpPr txBox="1"/>
          <p:nvPr/>
        </p:nvSpPr>
        <p:spPr>
          <a:xfrm>
            <a:off x="5017182" y="5778870"/>
            <a:ext cx="1460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ecision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7" name="Google Shape;1197;p63"/>
          <p:cNvSpPr txBox="1"/>
          <p:nvPr/>
        </p:nvSpPr>
        <p:spPr>
          <a:xfrm>
            <a:off x="7389013" y="5775831"/>
            <a:ext cx="14607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ata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8" name="Google Shape;1198;p6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3859" y="4116336"/>
            <a:ext cx="1445734" cy="112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64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n-US"/>
              <a:t>DAWN TRIAL</a:t>
            </a:r>
            <a:endParaRPr/>
          </a:p>
        </p:txBody>
      </p:sp>
      <p:sp>
        <p:nvSpPr>
          <p:cNvPr id="1204" name="Google Shape;1204;p64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Clot retrieval between 6-24 hours after onset of symptoms significantly decreased post-stroke disability and improved functional independence at 90 days, a relative reduction of 73%.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9302.JPG.jpeg" id="1210" name="Google Shape;121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1034" y="4362594"/>
            <a:ext cx="7008927" cy="2461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304.JPG.jpeg" id="1211" name="Google Shape;121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58755" y="257822"/>
            <a:ext cx="4170144" cy="3894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305.JPG.jpeg" id="1212" name="Google Shape;1212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4825406" y="257822"/>
            <a:ext cx="4170145" cy="3894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66"/>
          <p:cNvSpPr txBox="1"/>
          <p:nvPr>
            <p:ph type="title"/>
          </p:nvPr>
        </p:nvSpPr>
        <p:spPr>
          <a:xfrm>
            <a:off x="301752" y="228599"/>
            <a:ext cx="8534400" cy="9546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rgbClr val="000000"/>
                </a:solidFill>
              </a:rPr>
              <a:t>iii. Evidence in acute ischemic stroke treatment guidelines</a:t>
            </a:r>
            <a:endParaRPr sz="2970">
              <a:solidFill>
                <a:srgbClr val="FF0000"/>
              </a:solidFill>
            </a:endParaRPr>
          </a:p>
        </p:txBody>
      </p:sp>
      <p:sp>
        <p:nvSpPr>
          <p:cNvPr id="1218" name="Google Shape;1218;p66"/>
          <p:cNvSpPr txBox="1"/>
          <p:nvPr>
            <p:ph idx="1" type="body"/>
          </p:nvPr>
        </p:nvSpPr>
        <p:spPr>
          <a:xfrm>
            <a:off x="142546" y="1669586"/>
            <a:ext cx="8850809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25"/>
              <a:buChar char="⚫"/>
            </a:pPr>
            <a:r>
              <a:rPr lang="en-US" sz="2500">
                <a:solidFill>
                  <a:srgbClr val="712D1C"/>
                </a:solidFill>
              </a:rPr>
              <a:t>25 out of 116 recommendations have Level A evidence</a:t>
            </a:r>
            <a:endParaRPr sz="2500">
              <a:solidFill>
                <a:srgbClr val="712D1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 u="sng">
              <a:solidFill>
                <a:srgbClr val="712D1C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040"/>
              <a:buNone/>
            </a:pPr>
            <a:r>
              <a:t/>
            </a:r>
            <a:endParaRPr b="1" sz="2400">
              <a:solidFill>
                <a:srgbClr val="AE3A0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380"/>
              <a:buNone/>
            </a:pPr>
            <a:r>
              <a:rPr b="1" lang="en-US" sz="2800">
                <a:solidFill>
                  <a:srgbClr val="AE3A04"/>
                </a:solidFill>
              </a:rPr>
              <a:t>No reference to cost!</a:t>
            </a:r>
            <a:endParaRPr b="1" sz="2400">
              <a:solidFill>
                <a:srgbClr val="AE3A04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 u="sng">
              <a:solidFill>
                <a:srgbClr val="712D1C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67"/>
          <p:cNvSpPr txBox="1"/>
          <p:nvPr>
            <p:ph type="title"/>
          </p:nvPr>
        </p:nvSpPr>
        <p:spPr>
          <a:xfrm>
            <a:off x="146532" y="228600"/>
            <a:ext cx="8808198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262626"/>
                </a:solidFill>
              </a:rPr>
              <a:t>GUIDELINES - </a:t>
            </a:r>
            <a:r>
              <a:rPr lang="en-US">
                <a:solidFill>
                  <a:schemeClr val="dk1"/>
                </a:solidFill>
              </a:rPr>
              <a:t>Degenerative spine disease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1224" name="Google Shape;1224;p67"/>
          <p:cNvSpPr txBox="1"/>
          <p:nvPr/>
        </p:nvSpPr>
        <p:spPr>
          <a:xfrm>
            <a:off x="-361784" y="1995773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2" marL="1108710" marR="0" rt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Published articles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Clinical Guidelines/ Standard of care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 of guidelines</a:t>
            </a:r>
            <a:endParaRPr/>
          </a:p>
          <a:p>
            <a:pPr indent="-514350" lvl="2" marL="1108710" marR="0" rtl="0" algn="l">
              <a:spcBef>
                <a:spcPts val="440"/>
              </a:spcBef>
              <a:spcAft>
                <a:spcPts val="0"/>
              </a:spcAft>
              <a:buClr>
                <a:srgbClr val="800000"/>
              </a:buClr>
              <a:buSzPts val="1650"/>
              <a:buFont typeface="Georgia"/>
              <a:buAutoNum type="romanL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Guideline limitations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5" name="Google Shape;122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5552" y="1232867"/>
            <a:ext cx="4147130" cy="532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68"/>
          <p:cNvSpPr txBox="1"/>
          <p:nvPr>
            <p:ph type="title"/>
          </p:nvPr>
        </p:nvSpPr>
        <p:spPr>
          <a:xfrm>
            <a:off x="214358" y="129189"/>
            <a:ext cx="8774420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imes New Roman"/>
              <a:buNone/>
            </a:pPr>
            <a:r>
              <a:rPr lang="en-US" sz="2520">
                <a:solidFill>
                  <a:schemeClr val="dk1"/>
                </a:solidFill>
              </a:rPr>
              <a:t>i. Published articles about degenerative spine disease – 190,946</a:t>
            </a:r>
            <a:endParaRPr sz="2520">
              <a:solidFill>
                <a:schemeClr val="dk1"/>
              </a:solidFill>
            </a:endParaRPr>
          </a:p>
        </p:txBody>
      </p:sp>
      <p:graphicFrame>
        <p:nvGraphicFramePr>
          <p:cNvPr id="1231" name="Google Shape;1231;p68"/>
          <p:cNvGraphicFramePr/>
          <p:nvPr/>
        </p:nvGraphicFramePr>
        <p:xfrm>
          <a:off x="214358" y="1612389"/>
          <a:ext cx="8774420" cy="519333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232" name="Google Shape;1232;p68"/>
          <p:cNvSpPr txBox="1"/>
          <p:nvPr/>
        </p:nvSpPr>
        <p:spPr>
          <a:xfrm>
            <a:off x="8235597" y="1740386"/>
            <a:ext cx="753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11062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"/>
          <p:cNvSpPr/>
          <p:nvPr/>
        </p:nvSpPr>
        <p:spPr>
          <a:xfrm>
            <a:off x="-14271" y="1404494"/>
            <a:ext cx="9158271" cy="5469786"/>
          </a:xfrm>
          <a:prstGeom prst="rect">
            <a:avLst/>
          </a:prstGeom>
          <a:solidFill>
            <a:srgbClr val="C5D1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0" name="Google Shape;700;p6"/>
          <p:cNvSpPr txBox="1"/>
          <p:nvPr>
            <p:ph type="title"/>
          </p:nvPr>
        </p:nvSpPr>
        <p:spPr>
          <a:xfrm>
            <a:off x="-14271" y="391080"/>
            <a:ext cx="9169876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70"/>
              <a:buFont typeface="Times New Roman"/>
              <a:buNone/>
            </a:pPr>
            <a:r>
              <a:rPr b="1" lang="en-US" sz="2970">
                <a:solidFill>
                  <a:srgbClr val="000000"/>
                </a:solidFill>
              </a:rPr>
              <a:t>US healthcare is too expensive for individual responsibility</a:t>
            </a:r>
            <a:endParaRPr b="1" sz="2970">
              <a:solidFill>
                <a:srgbClr val="FF0000"/>
              </a:solidFill>
            </a:endParaRPr>
          </a:p>
        </p:txBody>
      </p:sp>
      <p:cxnSp>
        <p:nvCxnSpPr>
          <p:cNvPr id="701" name="Google Shape;701;p6"/>
          <p:cNvCxnSpPr/>
          <p:nvPr/>
        </p:nvCxnSpPr>
        <p:spPr>
          <a:xfrm>
            <a:off x="7834655" y="5814059"/>
            <a:ext cx="0" cy="156957"/>
          </a:xfrm>
          <a:prstGeom prst="straightConnector1">
            <a:avLst/>
          </a:prstGeom>
          <a:noFill/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702" name="Google Shape;702;p6"/>
          <p:cNvSpPr txBox="1"/>
          <p:nvPr/>
        </p:nvSpPr>
        <p:spPr>
          <a:xfrm>
            <a:off x="7093357" y="5971016"/>
            <a:ext cx="14909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$86,3 billion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3" name="Google Shape;703;p6"/>
          <p:cNvSpPr txBox="1"/>
          <p:nvPr/>
        </p:nvSpPr>
        <p:spPr>
          <a:xfrm>
            <a:off x="1109324" y="5971016"/>
            <a:ext cx="10249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$10.000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4" name="Google Shape;704;p6"/>
          <p:cNvSpPr txBox="1"/>
          <p:nvPr/>
        </p:nvSpPr>
        <p:spPr>
          <a:xfrm>
            <a:off x="2450774" y="5974546"/>
            <a:ext cx="11542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$100.000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5" name="Google Shape;705;p6"/>
          <p:cNvSpPr txBox="1"/>
          <p:nvPr/>
        </p:nvSpPr>
        <p:spPr>
          <a:xfrm>
            <a:off x="4430976" y="5983464"/>
            <a:ext cx="12324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$1 million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706" name="Google Shape;706;p6"/>
          <p:cNvCxnSpPr/>
          <p:nvPr/>
        </p:nvCxnSpPr>
        <p:spPr>
          <a:xfrm>
            <a:off x="727809" y="2375248"/>
            <a:ext cx="299686" cy="0"/>
          </a:xfrm>
          <a:prstGeom prst="straightConnector1">
            <a:avLst/>
          </a:prstGeom>
          <a:noFill/>
          <a:ln cap="flat" cmpd="sng" w="114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707" name="Google Shape;707;p6"/>
          <p:cNvSpPr txBox="1"/>
          <p:nvPr/>
        </p:nvSpPr>
        <p:spPr>
          <a:xfrm>
            <a:off x="86099" y="2173117"/>
            <a:ext cx="6417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p6"/>
          <p:cNvSpPr txBox="1"/>
          <p:nvPr/>
        </p:nvSpPr>
        <p:spPr>
          <a:xfrm>
            <a:off x="56112" y="1335274"/>
            <a:ext cx="16573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% population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9" name="Google Shape;709;p6"/>
          <p:cNvSpPr txBox="1"/>
          <p:nvPr/>
        </p:nvSpPr>
        <p:spPr>
          <a:xfrm>
            <a:off x="8210277" y="5615121"/>
            <a:ext cx="9453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wealth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0" name="Google Shape;710;p6"/>
          <p:cNvSpPr/>
          <p:nvPr/>
        </p:nvSpPr>
        <p:spPr>
          <a:xfrm>
            <a:off x="1601365" y="4083379"/>
            <a:ext cx="4886923" cy="1739523"/>
          </a:xfrm>
          <a:custGeom>
            <a:rect b="b" l="l" r="r" t="t"/>
            <a:pathLst>
              <a:path extrusionOk="0" h="1739523" w="4886923">
                <a:moveTo>
                  <a:pt x="0" y="0"/>
                </a:moveTo>
                <a:lnTo>
                  <a:pt x="41414" y="1725717"/>
                </a:lnTo>
                <a:lnTo>
                  <a:pt x="4886923" y="1739523"/>
                </a:lnTo>
                <a:lnTo>
                  <a:pt x="4624631" y="1711911"/>
                </a:lnTo>
                <a:lnTo>
                  <a:pt x="4086241" y="1684300"/>
                </a:lnTo>
                <a:lnTo>
                  <a:pt x="3961997" y="1684300"/>
                </a:lnTo>
                <a:lnTo>
                  <a:pt x="3741119" y="1684300"/>
                </a:lnTo>
                <a:lnTo>
                  <a:pt x="3534046" y="1642882"/>
                </a:lnTo>
                <a:lnTo>
                  <a:pt x="3354583" y="1629077"/>
                </a:lnTo>
                <a:lnTo>
                  <a:pt x="3106095" y="1601465"/>
                </a:lnTo>
                <a:lnTo>
                  <a:pt x="2760974" y="1518631"/>
                </a:lnTo>
                <a:lnTo>
                  <a:pt x="2402047" y="1449602"/>
                </a:lnTo>
                <a:lnTo>
                  <a:pt x="2098340" y="1380573"/>
                </a:lnTo>
                <a:lnTo>
                  <a:pt x="1684194" y="1283933"/>
                </a:lnTo>
                <a:lnTo>
                  <a:pt x="1297657" y="1145876"/>
                </a:lnTo>
                <a:lnTo>
                  <a:pt x="1007755" y="1049236"/>
                </a:lnTo>
                <a:lnTo>
                  <a:pt x="731658" y="938790"/>
                </a:lnTo>
                <a:lnTo>
                  <a:pt x="565999" y="814538"/>
                </a:lnTo>
                <a:lnTo>
                  <a:pt x="400341" y="690287"/>
                </a:lnTo>
                <a:lnTo>
                  <a:pt x="276097" y="538423"/>
                </a:lnTo>
                <a:lnTo>
                  <a:pt x="151853" y="358949"/>
                </a:lnTo>
                <a:lnTo>
                  <a:pt x="55219" y="19328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1" name="Google Shape;711;p6"/>
          <p:cNvSpPr/>
          <p:nvPr/>
        </p:nvSpPr>
        <p:spPr>
          <a:xfrm>
            <a:off x="1416035" y="4083380"/>
            <a:ext cx="3614628" cy="1730680"/>
          </a:xfrm>
          <a:prstGeom prst="rect">
            <a:avLst/>
          </a:prstGeom>
          <a:solidFill>
            <a:srgbClr val="C5D1D7"/>
          </a:solidFill>
          <a:ln cap="flat" cmpd="sng" w="9525">
            <a:solidFill>
              <a:srgbClr val="C2CE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2" name="Google Shape;712;p6"/>
          <p:cNvSpPr/>
          <p:nvPr/>
        </p:nvSpPr>
        <p:spPr>
          <a:xfrm>
            <a:off x="725322" y="2404109"/>
            <a:ext cx="7249539" cy="3438810"/>
          </a:xfrm>
          <a:custGeom>
            <a:rect b="b" l="l" r="r" t="t"/>
            <a:pathLst>
              <a:path extrusionOk="0" h="3210067" w="6935598">
                <a:moveTo>
                  <a:pt x="0" y="2453814"/>
                </a:moveTo>
                <a:cubicBezTo>
                  <a:pt x="26163" y="2497810"/>
                  <a:pt x="52326" y="2541807"/>
                  <a:pt x="85625" y="2254050"/>
                </a:cubicBezTo>
                <a:cubicBezTo>
                  <a:pt x="118924" y="1966293"/>
                  <a:pt x="168871" y="1072107"/>
                  <a:pt x="199791" y="727275"/>
                </a:cubicBezTo>
                <a:cubicBezTo>
                  <a:pt x="230711" y="382443"/>
                  <a:pt x="242604" y="303964"/>
                  <a:pt x="271145" y="185056"/>
                </a:cubicBezTo>
                <a:cubicBezTo>
                  <a:pt x="299686" y="66148"/>
                  <a:pt x="328228" y="-38490"/>
                  <a:pt x="371040" y="13829"/>
                </a:cubicBezTo>
                <a:cubicBezTo>
                  <a:pt x="413852" y="66148"/>
                  <a:pt x="470936" y="249266"/>
                  <a:pt x="528019" y="498972"/>
                </a:cubicBezTo>
                <a:cubicBezTo>
                  <a:pt x="585102" y="748678"/>
                  <a:pt x="644564" y="1259982"/>
                  <a:pt x="713539" y="1512066"/>
                </a:cubicBezTo>
                <a:cubicBezTo>
                  <a:pt x="782514" y="1764150"/>
                  <a:pt x="830083" y="1861654"/>
                  <a:pt x="941871" y="2011478"/>
                </a:cubicBezTo>
                <a:cubicBezTo>
                  <a:pt x="1053659" y="2161302"/>
                  <a:pt x="1186854" y="2299235"/>
                  <a:pt x="1384266" y="2411008"/>
                </a:cubicBezTo>
                <a:cubicBezTo>
                  <a:pt x="1581678" y="2522781"/>
                  <a:pt x="1848066" y="2596504"/>
                  <a:pt x="2126346" y="2682117"/>
                </a:cubicBezTo>
                <a:cubicBezTo>
                  <a:pt x="2404626" y="2767730"/>
                  <a:pt x="2718583" y="2853344"/>
                  <a:pt x="3053946" y="2924689"/>
                </a:cubicBezTo>
                <a:cubicBezTo>
                  <a:pt x="3389309" y="2996034"/>
                  <a:pt x="3800783" y="3067378"/>
                  <a:pt x="4138525" y="3110185"/>
                </a:cubicBezTo>
                <a:cubicBezTo>
                  <a:pt x="4476267" y="3152992"/>
                  <a:pt x="4614218" y="3164882"/>
                  <a:pt x="5080397" y="3181529"/>
                </a:cubicBezTo>
                <a:cubicBezTo>
                  <a:pt x="5546576" y="3198176"/>
                  <a:pt x="6935598" y="3210067"/>
                  <a:pt x="6935598" y="3210067"/>
                </a:cubicBezTo>
                <a:lnTo>
                  <a:pt x="6935598" y="3210067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713" name="Google Shape;713;p6"/>
          <p:cNvCxnSpPr/>
          <p:nvPr/>
        </p:nvCxnSpPr>
        <p:spPr>
          <a:xfrm rot="10800000">
            <a:off x="884792" y="1747415"/>
            <a:ext cx="0" cy="408091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714" name="Google Shape;714;p6"/>
          <p:cNvCxnSpPr/>
          <p:nvPr/>
        </p:nvCxnSpPr>
        <p:spPr>
          <a:xfrm>
            <a:off x="727809" y="5737812"/>
            <a:ext cx="299686" cy="0"/>
          </a:xfrm>
          <a:prstGeom prst="straightConnector1">
            <a:avLst/>
          </a:prstGeom>
          <a:noFill/>
          <a:ln cap="flat" cmpd="sng" w="114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715" name="Google Shape;715;p6"/>
          <p:cNvCxnSpPr/>
          <p:nvPr/>
        </p:nvCxnSpPr>
        <p:spPr>
          <a:xfrm rot="10800000">
            <a:off x="5030662" y="4802637"/>
            <a:ext cx="0" cy="106923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716" name="Google Shape;716;p6"/>
          <p:cNvCxnSpPr/>
          <p:nvPr/>
        </p:nvCxnSpPr>
        <p:spPr>
          <a:xfrm>
            <a:off x="884792" y="5737812"/>
            <a:ext cx="7292362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717" name="Google Shape;717;p6"/>
          <p:cNvCxnSpPr/>
          <p:nvPr/>
        </p:nvCxnSpPr>
        <p:spPr>
          <a:xfrm>
            <a:off x="1622286" y="5814059"/>
            <a:ext cx="0" cy="156955"/>
          </a:xfrm>
          <a:prstGeom prst="straightConnector1">
            <a:avLst/>
          </a:prstGeom>
          <a:noFill/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718" name="Google Shape;718;p6"/>
          <p:cNvCxnSpPr/>
          <p:nvPr/>
        </p:nvCxnSpPr>
        <p:spPr>
          <a:xfrm>
            <a:off x="3035091" y="5828326"/>
            <a:ext cx="0" cy="146220"/>
          </a:xfrm>
          <a:prstGeom prst="straightConnector1">
            <a:avLst/>
          </a:prstGeom>
          <a:noFill/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719" name="Google Shape;719;p6"/>
          <p:cNvCxnSpPr/>
          <p:nvPr/>
        </p:nvCxnSpPr>
        <p:spPr>
          <a:xfrm>
            <a:off x="5033007" y="5828326"/>
            <a:ext cx="0" cy="155138"/>
          </a:xfrm>
          <a:prstGeom prst="straightConnector1">
            <a:avLst/>
          </a:prstGeom>
          <a:noFill/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720" name="Google Shape;720;p6"/>
          <p:cNvSpPr/>
          <p:nvPr/>
        </p:nvSpPr>
        <p:spPr>
          <a:xfrm>
            <a:off x="414057" y="3874946"/>
            <a:ext cx="430978" cy="1730680"/>
          </a:xfrm>
          <a:prstGeom prst="rect">
            <a:avLst/>
          </a:prstGeom>
          <a:solidFill>
            <a:srgbClr val="C5D1D7"/>
          </a:solidFill>
          <a:ln cap="flat" cmpd="sng" w="9525">
            <a:solidFill>
              <a:srgbClr val="C2CE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1" name="Google Shape;721;p6"/>
          <p:cNvSpPr txBox="1"/>
          <p:nvPr/>
        </p:nvSpPr>
        <p:spPr>
          <a:xfrm>
            <a:off x="570846" y="5828325"/>
            <a:ext cx="3139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0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2" name="Google Shape;722;p6"/>
          <p:cNvSpPr txBox="1"/>
          <p:nvPr/>
        </p:nvSpPr>
        <p:spPr>
          <a:xfrm>
            <a:off x="214264" y="5538716"/>
            <a:ext cx="5309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23" name="Google Shape;723;p6"/>
          <p:cNvCxnSpPr/>
          <p:nvPr/>
        </p:nvCxnSpPr>
        <p:spPr>
          <a:xfrm flipH="1" rot="10800000">
            <a:off x="856250" y="5842755"/>
            <a:ext cx="7439653" cy="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724" name="Google Shape;724;p6"/>
          <p:cNvCxnSpPr/>
          <p:nvPr/>
        </p:nvCxnSpPr>
        <p:spPr>
          <a:xfrm>
            <a:off x="727809" y="4097233"/>
            <a:ext cx="299686" cy="0"/>
          </a:xfrm>
          <a:prstGeom prst="straightConnector1">
            <a:avLst/>
          </a:prstGeom>
          <a:noFill/>
          <a:ln cap="flat" cmpd="sng" w="114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725" name="Google Shape;725;p6"/>
          <p:cNvSpPr txBox="1"/>
          <p:nvPr/>
        </p:nvSpPr>
        <p:spPr>
          <a:xfrm>
            <a:off x="-7865" y="3912567"/>
            <a:ext cx="835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22,9%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26" name="Google Shape;726;p6"/>
          <p:cNvCxnSpPr/>
          <p:nvPr/>
        </p:nvCxnSpPr>
        <p:spPr>
          <a:xfrm>
            <a:off x="707037" y="5303023"/>
            <a:ext cx="299686" cy="0"/>
          </a:xfrm>
          <a:prstGeom prst="straightConnector1">
            <a:avLst/>
          </a:prstGeom>
          <a:noFill/>
          <a:ln cap="flat" cmpd="sng" w="114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727" name="Google Shape;727;p6"/>
          <p:cNvSpPr txBox="1"/>
          <p:nvPr/>
        </p:nvSpPr>
        <p:spPr>
          <a:xfrm>
            <a:off x="130104" y="5103927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28" name="Google Shape;728;p6"/>
          <p:cNvCxnSpPr/>
          <p:nvPr/>
        </p:nvCxnSpPr>
        <p:spPr>
          <a:xfrm rot="10800000">
            <a:off x="3035091" y="2979264"/>
            <a:ext cx="0" cy="2834795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729" name="Google Shape;729;p6"/>
          <p:cNvCxnSpPr/>
          <p:nvPr/>
        </p:nvCxnSpPr>
        <p:spPr>
          <a:xfrm>
            <a:off x="827708" y="5303023"/>
            <a:ext cx="7292362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730" name="Google Shape;730;p6"/>
          <p:cNvSpPr txBox="1"/>
          <p:nvPr/>
        </p:nvSpPr>
        <p:spPr>
          <a:xfrm>
            <a:off x="4971986" y="4189092"/>
            <a:ext cx="29674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3% of Americans can afford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GBM treatment 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1" name="Google Shape;731;p6"/>
          <p:cNvSpPr txBox="1"/>
          <p:nvPr/>
        </p:nvSpPr>
        <p:spPr>
          <a:xfrm>
            <a:off x="2914674" y="1541323"/>
            <a:ext cx="318548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17% of Americans can afford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 of: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SAH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Ischemic Stroke</a:t>
            </a: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Degenerative spine disease</a:t>
            </a: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endParaRPr b="1"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2" name="Google Shape;732;p6"/>
          <p:cNvSpPr txBox="1"/>
          <p:nvPr/>
        </p:nvSpPr>
        <p:spPr>
          <a:xfrm>
            <a:off x="97686" y="6430648"/>
            <a:ext cx="57549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*</a:t>
            </a: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these diseases require lifelong ongoing expenses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7" name="Google Shape;1237;p69"/>
          <p:cNvGraphicFramePr/>
          <p:nvPr/>
        </p:nvGraphicFramePr>
        <p:xfrm>
          <a:off x="214358" y="1612389"/>
          <a:ext cx="8774420" cy="519333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238" name="Google Shape;1238;p69"/>
          <p:cNvSpPr txBox="1"/>
          <p:nvPr/>
        </p:nvSpPr>
        <p:spPr>
          <a:xfrm>
            <a:off x="8235597" y="1740386"/>
            <a:ext cx="753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11062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9" name="Google Shape;1239;p69"/>
          <p:cNvSpPr txBox="1"/>
          <p:nvPr>
            <p:ph type="title"/>
          </p:nvPr>
        </p:nvSpPr>
        <p:spPr>
          <a:xfrm>
            <a:off x="120316" y="273490"/>
            <a:ext cx="8868462" cy="9172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Times New Roman"/>
              <a:buNone/>
            </a:pPr>
            <a:r>
              <a:rPr lang="en-US" sz="2520">
                <a:solidFill>
                  <a:schemeClr val="dk1"/>
                </a:solidFill>
              </a:rPr>
              <a:t>i. Published articles about degenerative spine disease (190,946)</a:t>
            </a:r>
            <a:br>
              <a:rPr lang="en-US" sz="2520">
                <a:solidFill>
                  <a:schemeClr val="dk1"/>
                </a:solidFill>
              </a:rPr>
            </a:br>
            <a:r>
              <a:rPr lang="en-US" sz="2520" u="sng">
                <a:solidFill>
                  <a:srgbClr val="800000"/>
                </a:solidFill>
              </a:rPr>
              <a:t>and Clinical Guidelines</a:t>
            </a:r>
            <a:r>
              <a:rPr lang="en-US" sz="2520">
                <a:solidFill>
                  <a:schemeClr val="dk1"/>
                </a:solidFill>
              </a:rPr>
              <a:t> (7)</a:t>
            </a:r>
            <a:endParaRPr sz="252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70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0000"/>
                </a:solidFill>
              </a:rPr>
              <a:t>ii. Guideline</a:t>
            </a:r>
            <a:r>
              <a:rPr lang="en-US">
                <a:solidFill>
                  <a:schemeClr val="dk1"/>
                </a:solidFill>
              </a:rPr>
              <a:t> limitations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46" name="Google Shape;1246;p70"/>
          <p:cNvSpPr txBox="1"/>
          <p:nvPr>
            <p:ph idx="1" type="body"/>
          </p:nvPr>
        </p:nvSpPr>
        <p:spPr>
          <a:xfrm>
            <a:off x="142546" y="1669586"/>
            <a:ext cx="8850809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25"/>
              <a:buChar char="⚫"/>
            </a:pPr>
            <a:r>
              <a:rPr lang="en-US" sz="2500">
                <a:solidFill>
                  <a:srgbClr val="712D1C"/>
                </a:solidFill>
              </a:rPr>
              <a:t>Level A evidence (3 out of 241 recommendations)</a:t>
            </a:r>
            <a:endParaRPr/>
          </a:p>
          <a:p>
            <a:pPr indent="-274320" lvl="1" marL="54864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⚪"/>
            </a:pPr>
            <a:r>
              <a:rPr lang="en-US" sz="2000">
                <a:solidFill>
                  <a:srgbClr val="712D1C"/>
                </a:solidFill>
              </a:rPr>
              <a:t>unenhanced CT has limited diagnostic value</a:t>
            </a:r>
            <a:endParaRPr/>
          </a:p>
          <a:p>
            <a:pPr indent="-274320" lvl="1" marL="54864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⚪"/>
            </a:pPr>
            <a:r>
              <a:rPr lang="en-US" sz="2000">
                <a:solidFill>
                  <a:srgbClr val="712D1C"/>
                </a:solidFill>
              </a:rPr>
              <a:t>MRI without clinical correlation has limited diagnostic value</a:t>
            </a:r>
            <a:endParaRPr/>
          </a:p>
          <a:p>
            <a:pPr indent="-274320" lvl="1" marL="54864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⚪"/>
            </a:pPr>
            <a:r>
              <a:rPr lang="en-US" sz="2000">
                <a:solidFill>
                  <a:srgbClr val="712D1C"/>
                </a:solidFill>
              </a:rPr>
              <a:t>In lumbar stenosis, blind interlaminar injection is correct in 83% of cases</a:t>
            </a:r>
            <a:endParaRPr sz="2000">
              <a:solidFill>
                <a:srgbClr val="712D1C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SzPts val="2380"/>
              <a:buNone/>
            </a:pPr>
            <a:r>
              <a:rPr b="1" lang="en-US" sz="2800">
                <a:solidFill>
                  <a:srgbClr val="AE3A04"/>
                </a:solidFill>
              </a:rPr>
              <a:t>No reference to cost!</a:t>
            </a:r>
            <a:endParaRPr b="1" sz="2400">
              <a:solidFill>
                <a:srgbClr val="AE3A04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SzPts val="2125"/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1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GUIDELINES - SUMMARY</a:t>
            </a:r>
            <a:endParaRPr/>
          </a:p>
        </p:txBody>
      </p:sp>
      <p:graphicFrame>
        <p:nvGraphicFramePr>
          <p:cNvPr id="1253" name="Google Shape;1253;p71"/>
          <p:cNvGraphicFramePr/>
          <p:nvPr/>
        </p:nvGraphicFramePr>
        <p:xfrm>
          <a:off x="920430" y="181974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{9028E185-06FC-45DC-A48F-64364F243829}</a:tableStyleId>
              </a:tblPr>
              <a:tblGrid>
                <a:gridCol w="1684575"/>
                <a:gridCol w="1937475"/>
                <a:gridCol w="1563000"/>
                <a:gridCol w="20188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Disease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published articles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Published guidelines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Level I recommendations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635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Glioblastoma</a:t>
                      </a:r>
                      <a:endParaRPr b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28,577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Subarachnoid hemorrhage</a:t>
                      </a:r>
                      <a:endParaRPr b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26,742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666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Ischemic stroke</a:t>
                      </a:r>
                      <a:endParaRPr b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79,828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794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Degenerative spine disease</a:t>
                      </a:r>
                      <a:endParaRPr b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190,946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254" name="Google Shape;1254;p71"/>
          <p:cNvSpPr txBox="1"/>
          <p:nvPr/>
        </p:nvSpPr>
        <p:spPr>
          <a:xfrm>
            <a:off x="2333422" y="5098389"/>
            <a:ext cx="4352474" cy="1557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AE3A04"/>
              </a:buClr>
              <a:buSzPts val="2400"/>
              <a:buFont typeface="Georgia"/>
              <a:buAutoNum type="arabicPeriod"/>
            </a:pPr>
            <a:r>
              <a:rPr b="1" lang="en-US" sz="2400">
                <a:solidFill>
                  <a:srgbClr val="AE3A04"/>
                </a:solidFill>
                <a:latin typeface="Georgia"/>
                <a:ea typeface="Georgia"/>
                <a:cs typeface="Georgia"/>
                <a:sym typeface="Georgia"/>
              </a:rPr>
              <a:t>Scarce Level 1 evidence</a:t>
            </a:r>
            <a:endParaRPr/>
          </a:p>
          <a:p>
            <a:pPr indent="-514350" lvl="0" marL="5143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AE3A04"/>
              </a:buClr>
              <a:buSzPts val="2400"/>
              <a:buFont typeface="Georgia"/>
              <a:buAutoNum type="arabicPeriod"/>
            </a:pPr>
            <a:r>
              <a:rPr b="1" lang="en-US" sz="2400">
                <a:solidFill>
                  <a:srgbClr val="AE3A04"/>
                </a:solidFill>
                <a:latin typeface="Georgia"/>
                <a:ea typeface="Georgia"/>
                <a:cs typeface="Georgia"/>
                <a:sym typeface="Georgia"/>
              </a:rPr>
              <a:t>No reference to cost!</a:t>
            </a:r>
            <a:endParaRPr b="1" sz="2000">
              <a:solidFill>
                <a:srgbClr val="AE3A0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72"/>
          <p:cNvSpPr txBox="1"/>
          <p:nvPr>
            <p:ph type="title"/>
          </p:nvPr>
        </p:nvSpPr>
        <p:spPr>
          <a:xfrm>
            <a:off x="292439" y="1689100"/>
            <a:ext cx="8534400" cy="9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Times New Roman"/>
              <a:buNone/>
            </a:pPr>
            <a:r>
              <a:rPr lang="en-US" sz="2970">
                <a:solidFill>
                  <a:schemeClr val="dk1"/>
                </a:solidFill>
              </a:rPr>
              <a:t>Despite the </a:t>
            </a:r>
            <a:r>
              <a:rPr lang="en-US" sz="2970" u="sng">
                <a:solidFill>
                  <a:srgbClr val="FF0000"/>
                </a:solidFill>
              </a:rPr>
              <a:t>shortfalls</a:t>
            </a:r>
            <a:r>
              <a:rPr lang="en-US" sz="2970">
                <a:solidFill>
                  <a:schemeClr val="dk1"/>
                </a:solidFill>
              </a:rPr>
              <a:t> of the clinical guidelines we will now assess:</a:t>
            </a:r>
            <a:endParaRPr sz="2970">
              <a:solidFill>
                <a:schemeClr val="dk1"/>
              </a:solidFill>
            </a:endParaRPr>
          </a:p>
        </p:txBody>
      </p:sp>
      <p:sp>
        <p:nvSpPr>
          <p:cNvPr id="1260" name="Google Shape;1260;p72"/>
          <p:cNvSpPr txBox="1"/>
          <p:nvPr>
            <p:ph idx="1" type="body"/>
          </p:nvPr>
        </p:nvSpPr>
        <p:spPr>
          <a:xfrm>
            <a:off x="301752" y="222956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295"/>
              <a:buNone/>
            </a:pPr>
            <a:r>
              <a:rPr lang="en-US"/>
              <a:t> BENEFIT OF GUIDELINES </a:t>
            </a:r>
            <a:endParaRPr/>
          </a:p>
          <a:p>
            <a:pPr indent="0" lvl="0" marL="0" rtl="0" algn="ctr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rPr lang="en-US"/>
              <a:t>COST</a:t>
            </a:r>
            <a:endParaRPr/>
          </a:p>
          <a:p>
            <a:pPr indent="0" lvl="0" marL="0" rtl="0" algn="ctr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  <p:cxnSp>
        <p:nvCxnSpPr>
          <p:cNvPr id="1261" name="Google Shape;1261;p72"/>
          <p:cNvCxnSpPr/>
          <p:nvPr/>
        </p:nvCxnSpPr>
        <p:spPr>
          <a:xfrm>
            <a:off x="2622654" y="4286781"/>
            <a:ext cx="3965223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73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1267" name="Google Shape;1267;p73"/>
          <p:cNvSpPr txBox="1"/>
          <p:nvPr>
            <p:ph idx="1" type="body"/>
          </p:nvPr>
        </p:nvSpPr>
        <p:spPr>
          <a:xfrm>
            <a:off x="301752" y="1527048"/>
            <a:ext cx="5926952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295"/>
              <a:buNone/>
            </a:pPr>
            <a:r>
              <a:rPr lang="en-US"/>
              <a:t>BENEFIT OF GUIDELINES </a:t>
            </a:r>
            <a:endParaRPr/>
          </a:p>
          <a:p>
            <a:pPr indent="0" lvl="0" marL="0" rtl="0" algn="ctr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rPr lang="en-US"/>
              <a:t>COST</a:t>
            </a:r>
            <a:endParaRPr/>
          </a:p>
          <a:p>
            <a:pPr indent="0" lvl="0" marL="0" rtl="0" algn="ctr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  <p:cxnSp>
        <p:nvCxnSpPr>
          <p:cNvPr id="1268" name="Google Shape;1268;p73"/>
          <p:cNvCxnSpPr/>
          <p:nvPr/>
        </p:nvCxnSpPr>
        <p:spPr>
          <a:xfrm>
            <a:off x="1269464" y="3584261"/>
            <a:ext cx="3965223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9" name="Google Shape;1269;p73"/>
          <p:cNvSpPr txBox="1"/>
          <p:nvPr/>
        </p:nvSpPr>
        <p:spPr>
          <a:xfrm>
            <a:off x="6356686" y="3353428"/>
            <a:ext cx="25506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Missing variables</a:t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270" name="Google Shape;1270;p73"/>
          <p:cNvCxnSpPr/>
          <p:nvPr/>
        </p:nvCxnSpPr>
        <p:spPr>
          <a:xfrm>
            <a:off x="5415334" y="3103991"/>
            <a:ext cx="813370" cy="249437"/>
          </a:xfrm>
          <a:prstGeom prst="straightConnector1">
            <a:avLst/>
          </a:prstGeom>
          <a:noFill/>
          <a:ln cap="flat" cmpd="sng" w="11425">
            <a:solidFill>
              <a:schemeClr val="accent1"/>
            </a:solidFill>
            <a:prstDash val="dash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cxnSp>
        <p:nvCxnSpPr>
          <p:cNvPr id="1271" name="Google Shape;1271;p73"/>
          <p:cNvCxnSpPr>
            <a:endCxn id="1267" idx="3"/>
          </p:cNvCxnSpPr>
          <p:nvPr/>
        </p:nvCxnSpPr>
        <p:spPr>
          <a:xfrm flipH="1" rot="10800000">
            <a:off x="4374104" y="3813048"/>
            <a:ext cx="1854600" cy="269700"/>
          </a:xfrm>
          <a:prstGeom prst="straightConnector1">
            <a:avLst/>
          </a:prstGeom>
          <a:noFill/>
          <a:ln cap="flat" cmpd="sng" w="11425">
            <a:solidFill>
              <a:schemeClr val="accent1"/>
            </a:solidFill>
            <a:prstDash val="dash"/>
            <a:round/>
            <a:headEnd len="sm" w="sm" type="none"/>
            <a:tailEnd len="med" w="med" type="stealth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74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Missing variables in the analysis</a:t>
            </a:r>
            <a:endParaRPr/>
          </a:p>
        </p:txBody>
      </p:sp>
      <p:sp>
        <p:nvSpPr>
          <p:cNvPr id="1277" name="Google Shape;1277;p74"/>
          <p:cNvSpPr txBox="1"/>
          <p:nvPr>
            <p:ph idx="1" type="body"/>
          </p:nvPr>
        </p:nvSpPr>
        <p:spPr>
          <a:xfrm>
            <a:off x="301752" y="1437251"/>
            <a:ext cx="8503920" cy="5079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Therapeutic complications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Loss of ability to work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Disability and aftercare expenses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Family care commitments and bereavement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Typical age of onset for each disease process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Structural expenses for emergency care system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rPr lang="en-US"/>
              <a:t>Also…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Research advantages – may discover causal factors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Social contract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Moral issues</a:t>
            </a:r>
            <a:endParaRPr/>
          </a:p>
          <a:p>
            <a:pPr indent="-128587" lvl="0" marL="27432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  <a:p>
            <a:pPr indent="-128587" lvl="0" marL="27432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75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0000"/>
                </a:solidFill>
              </a:rPr>
              <a:t>BENEFIT OF GUIDELINES - </a:t>
            </a:r>
            <a:r>
              <a:rPr lang="en-US">
                <a:solidFill>
                  <a:srgbClr val="990005"/>
                </a:solidFill>
              </a:rPr>
              <a:t>Glioblastoma</a:t>
            </a:r>
            <a:endParaRPr>
              <a:solidFill>
                <a:srgbClr val="990005"/>
              </a:solidFill>
            </a:endParaRPr>
          </a:p>
        </p:txBody>
      </p:sp>
      <p:pic>
        <p:nvPicPr>
          <p:cNvPr id="1283" name="Google Shape;128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51" y="1493797"/>
            <a:ext cx="6244727" cy="490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76"/>
          <p:cNvSpPr txBox="1"/>
          <p:nvPr>
            <p:ph type="title"/>
          </p:nvPr>
        </p:nvSpPr>
        <p:spPr>
          <a:xfrm>
            <a:off x="152400" y="67352"/>
            <a:ext cx="8837898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Survivability in GBM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290" name="Google Shape;1290;p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-850" t="0"/>
          <a:stretch/>
        </p:blipFill>
        <p:spPr>
          <a:xfrm>
            <a:off x="1716284" y="1401011"/>
            <a:ext cx="5772056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76"/>
          <p:cNvSpPr txBox="1"/>
          <p:nvPr>
            <p:ph idx="12" type="sldNum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2" name="Google Shape;1292;p76"/>
          <p:cNvSpPr txBox="1"/>
          <p:nvPr/>
        </p:nvSpPr>
        <p:spPr>
          <a:xfrm>
            <a:off x="152400" y="6360517"/>
            <a:ext cx="26912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Pascal O. Zinn et al.,  2013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3" name="Google Shape;1293;p76"/>
          <p:cNvSpPr txBox="1"/>
          <p:nvPr/>
        </p:nvSpPr>
        <p:spPr>
          <a:xfrm>
            <a:off x="152400" y="5980692"/>
            <a:ext cx="8837898" cy="3115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Times New Roman"/>
              <a:buNone/>
            </a:pPr>
            <a:r>
              <a:rPr lang="en-US" sz="162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Kaplan-Meier plot, 21,783 GBM patient yearly median survival development over time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77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</a:rPr>
              <a:t>Survivability in GBM</a:t>
            </a:r>
            <a:endParaRPr u="sng">
              <a:solidFill>
                <a:srgbClr val="800000"/>
              </a:solidFill>
            </a:endParaRPr>
          </a:p>
        </p:txBody>
      </p:sp>
      <p:sp>
        <p:nvSpPr>
          <p:cNvPr id="1300" name="Google Shape;1300;p77"/>
          <p:cNvSpPr txBox="1"/>
          <p:nvPr>
            <p:ph idx="1" type="body"/>
          </p:nvPr>
        </p:nvSpPr>
        <p:spPr>
          <a:xfrm>
            <a:off x="131954" y="1407977"/>
            <a:ext cx="8857412" cy="5154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295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Median survival </a:t>
            </a:r>
            <a:r>
              <a:rPr lang="en-US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without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treatment is 3 months</a:t>
            </a:r>
            <a:r>
              <a:rPr baseline="30000"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  <a:p>
            <a:pPr indent="0" lvl="0" marL="114300" rtl="0" algn="l">
              <a:lnSpc>
                <a:spcPct val="140000"/>
              </a:lnSpc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Median survival </a:t>
            </a:r>
            <a:r>
              <a:rPr lang="en-US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maximal treatment is 14.6 months</a:t>
            </a:r>
            <a:r>
              <a:rPr baseline="30000" lang="en-US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  <a:p>
            <a:pPr indent="0" lvl="0" marL="114300" rtl="0" algn="l">
              <a:lnSpc>
                <a:spcPct val="140000"/>
              </a:lnSpc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 adds 11,6 months or about 1 year of life</a:t>
            </a:r>
            <a:endParaRPr/>
          </a:p>
          <a:p>
            <a:pPr indent="0" lvl="0" marL="114300" rtl="0" algn="l">
              <a:lnSpc>
                <a:spcPct val="140000"/>
              </a:lnSpc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1" name="Google Shape;1301;p77"/>
          <p:cNvSpPr txBox="1"/>
          <p:nvPr/>
        </p:nvSpPr>
        <p:spPr>
          <a:xfrm>
            <a:off x="131954" y="5288340"/>
            <a:ext cx="674830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1. Schapira, Anthony H.V. (2007). </a:t>
            </a:r>
            <a:r>
              <a:rPr i="1" lang="en-US" sz="1600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Neurology and clinical neuroscience</a:t>
            </a: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Philadelphia: Mosby Elsevier. p. 1336. </a:t>
            </a:r>
            <a:r>
              <a:rPr i="1" lang="en-US" sz="1600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ISBN</a:t>
            </a: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r>
              <a:rPr i="1" lang="en-US" sz="1600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9780323070539</a:t>
            </a: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 2. </a:t>
            </a: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World Cancer Report 2014. World Health Organization.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2014. pp. Chapter 5.16. </a:t>
            </a:r>
            <a:r>
              <a:rPr i="1" lang="en-US" sz="1600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ISBN</a:t>
            </a: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r>
              <a:rPr i="1" lang="en-US" sz="1600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9283204298</a:t>
            </a:r>
            <a:r>
              <a:rPr i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78"/>
          <p:cNvSpPr txBox="1"/>
          <p:nvPr>
            <p:ph type="title"/>
          </p:nvPr>
        </p:nvSpPr>
        <p:spPr>
          <a:xfrm>
            <a:off x="166779" y="228600"/>
            <a:ext cx="876233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Times New Roman"/>
              <a:buNone/>
            </a:pPr>
            <a:r>
              <a:rPr lang="en-US" sz="2520">
                <a:solidFill>
                  <a:srgbClr val="000000"/>
                </a:solidFill>
              </a:rPr>
              <a:t>BENEFIT OF GUIDELINES – </a:t>
            </a:r>
            <a:r>
              <a:rPr lang="en-US" sz="2520">
                <a:solidFill>
                  <a:srgbClr val="800000"/>
                </a:solidFill>
              </a:rPr>
              <a:t>Ruptured Intracranial Aneurysms</a:t>
            </a:r>
            <a:endParaRPr/>
          </a:p>
        </p:txBody>
      </p:sp>
      <p:grpSp>
        <p:nvGrpSpPr>
          <p:cNvPr id="1307" name="Google Shape;1307;p78"/>
          <p:cNvGrpSpPr/>
          <p:nvPr/>
        </p:nvGrpSpPr>
        <p:grpSpPr>
          <a:xfrm>
            <a:off x="1263822" y="1387969"/>
            <a:ext cx="6618313" cy="5001920"/>
            <a:chOff x="1892301" y="2121232"/>
            <a:chExt cx="6147624" cy="4736767"/>
          </a:xfrm>
        </p:grpSpPr>
        <p:pic>
          <p:nvPicPr>
            <p:cNvPr id="1308" name="Google Shape;1308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4340736" y="2121232"/>
              <a:ext cx="3699189" cy="47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9" name="Google Shape;1309;p7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92301" y="2121232"/>
              <a:ext cx="3083135" cy="47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0" name="Google Shape;1310;p7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08825" y="2129597"/>
              <a:ext cx="573015" cy="352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738" name="Google Shape;738;p7"/>
          <p:cNvSpPr txBox="1"/>
          <p:nvPr>
            <p:ph idx="1" type="body"/>
          </p:nvPr>
        </p:nvSpPr>
        <p:spPr>
          <a:xfrm>
            <a:off x="301752" y="1527048"/>
            <a:ext cx="8503920" cy="4241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060"/>
              <a:buNone/>
            </a:pPr>
            <a:r>
              <a:rPr lang="en-US" sz="3600"/>
              <a:t>So, income transference is necessary…</a:t>
            </a:r>
            <a:endParaRPr/>
          </a:p>
          <a:p>
            <a:pPr indent="-128587" lvl="0" marL="27432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6" name="Google Shape;1316;p79"/>
          <p:cNvGraphicFramePr/>
          <p:nvPr/>
        </p:nvGraphicFramePr>
        <p:xfrm>
          <a:off x="239629" y="1637572"/>
          <a:ext cx="8779501" cy="5131528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317" name="Google Shape;1317;p79"/>
          <p:cNvSpPr txBox="1"/>
          <p:nvPr/>
        </p:nvSpPr>
        <p:spPr>
          <a:xfrm>
            <a:off x="3670300" y="2726270"/>
            <a:ext cx="685800" cy="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75%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8" name="Google Shape;1318;p79"/>
          <p:cNvSpPr txBox="1"/>
          <p:nvPr/>
        </p:nvSpPr>
        <p:spPr>
          <a:xfrm>
            <a:off x="2463800" y="4974700"/>
            <a:ext cx="685800" cy="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32%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9" name="Google Shape;1319;p79"/>
          <p:cNvSpPr txBox="1"/>
          <p:nvPr/>
        </p:nvSpPr>
        <p:spPr>
          <a:xfrm>
            <a:off x="166779" y="228600"/>
            <a:ext cx="876233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0"/>
              <a:buFont typeface="Times New Roman"/>
              <a:buNone/>
            </a:pPr>
            <a:r>
              <a:rPr lang="en-US" sz="27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Outcome – </a:t>
            </a:r>
            <a:r>
              <a:rPr lang="en-US" sz="273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Ruptured Intracranial Aneurysms</a:t>
            </a:r>
            <a:endParaRPr sz="273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80"/>
          <p:cNvSpPr txBox="1"/>
          <p:nvPr>
            <p:ph idx="1" type="body"/>
          </p:nvPr>
        </p:nvSpPr>
        <p:spPr>
          <a:xfrm>
            <a:off x="301752" y="1407977"/>
            <a:ext cx="8503920" cy="5154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3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Primary impact</a:t>
            </a:r>
            <a:endParaRPr/>
          </a:p>
          <a:p>
            <a:pPr indent="-457200" lvl="0" marL="57150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700"/>
              <a:buFont typeface="Georgia"/>
              <a:buAutoNum type="arabicPeriod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Decrease in mortality – 43% </a:t>
            </a:r>
            <a:endParaRPr/>
          </a:p>
          <a:p>
            <a:pPr indent="-457200" lvl="0" marL="57150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700"/>
              <a:buFont typeface="Georgia"/>
              <a:buAutoNum type="arabicPeriod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Decrease in disability – 27%</a:t>
            </a:r>
            <a:endParaRPr/>
          </a:p>
          <a:p>
            <a:pPr indent="0" lvl="0" marL="11430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57150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700"/>
              <a:buFont typeface="Noto Sans Symbols"/>
              <a:buChar char="✔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Mean age at presentation – 55.74</a:t>
            </a:r>
            <a:endParaRPr/>
          </a:p>
          <a:p>
            <a:pPr indent="-457200" lvl="0" marL="57150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700"/>
              <a:buFont typeface="Noto Sans Symbols"/>
              <a:buChar char="✔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Proper treatment can add about 20 years of productive life</a:t>
            </a:r>
            <a:endParaRPr/>
          </a:p>
        </p:txBody>
      </p:sp>
      <p:sp>
        <p:nvSpPr>
          <p:cNvPr id="1326" name="Google Shape;1326;p80"/>
          <p:cNvSpPr txBox="1"/>
          <p:nvPr/>
        </p:nvSpPr>
        <p:spPr>
          <a:xfrm>
            <a:off x="166779" y="228600"/>
            <a:ext cx="876233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0"/>
              <a:buFont typeface="Times New Roman"/>
              <a:buNone/>
            </a:pPr>
            <a:r>
              <a:rPr lang="en-US" sz="27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Outcome – </a:t>
            </a:r>
            <a:r>
              <a:rPr lang="en-US" sz="273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Ruptured Intracranial Aneurysms</a:t>
            </a:r>
            <a:endParaRPr sz="273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506" y="1642491"/>
            <a:ext cx="6246427" cy="4934677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p81"/>
          <p:cNvSpPr txBox="1"/>
          <p:nvPr>
            <p:ph type="title"/>
          </p:nvPr>
        </p:nvSpPr>
        <p:spPr>
          <a:xfrm>
            <a:off x="166779" y="228600"/>
            <a:ext cx="876233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BENEFIT OF GUIDELINES – </a:t>
            </a:r>
            <a:r>
              <a:rPr lang="en-US" sz="2800">
                <a:solidFill>
                  <a:srgbClr val="800000"/>
                </a:solidFill>
              </a:rPr>
              <a:t>Ischemic Stroke</a:t>
            </a:r>
            <a:endParaRPr sz="280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82"/>
          <p:cNvSpPr txBox="1"/>
          <p:nvPr>
            <p:ph idx="1" type="body"/>
          </p:nvPr>
        </p:nvSpPr>
        <p:spPr>
          <a:xfrm>
            <a:off x="301752" y="1407977"/>
            <a:ext cx="8503920" cy="5154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7"/>
              <a:buNone/>
            </a:pPr>
            <a:r>
              <a:rPr b="1" lang="en-US" sz="18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Aspirin immediately after stroke</a:t>
            </a:r>
            <a:endParaRPr/>
          </a:p>
          <a:p>
            <a:pPr indent="-457200" lvl="0" marL="5715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Char char="⚫"/>
            </a:pPr>
            <a:r>
              <a:rPr lang="en-US" sz="1890">
                <a:solidFill>
                  <a:schemeClr val="dk1"/>
                </a:solidFill>
              </a:rPr>
              <a:t>Decrease in mortality – 1%</a:t>
            </a:r>
            <a:endParaRPr sz="189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143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None/>
            </a:pPr>
            <a:r>
              <a:rPr b="1" lang="en-US" sz="18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tPA&lt;3 hours</a:t>
            </a:r>
            <a:endParaRPr/>
          </a:p>
          <a:p>
            <a:pPr indent="-457200" lvl="0" marL="5715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Char char="⚫"/>
            </a:pPr>
            <a:r>
              <a:rPr lang="en-US" sz="18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change in mortality</a:t>
            </a:r>
            <a:endParaRPr/>
          </a:p>
          <a:p>
            <a:pPr indent="-457200" lvl="0" marL="5715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Char char="⚫"/>
            </a:pPr>
            <a:r>
              <a:rPr lang="en-US" sz="1890">
                <a:solidFill>
                  <a:schemeClr val="dk1"/>
                </a:solidFill>
              </a:rPr>
              <a:t>Decrease in </a:t>
            </a:r>
            <a:r>
              <a:rPr lang="en-US" sz="18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disability– 12% </a:t>
            </a:r>
            <a:endParaRPr/>
          </a:p>
          <a:p>
            <a:pPr indent="0" lvl="0" marL="1143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None/>
            </a:pPr>
            <a:r>
              <a:rPr b="1" lang="en-US" sz="1890">
                <a:solidFill>
                  <a:schemeClr val="dk1"/>
                </a:solidFill>
              </a:rPr>
              <a:t>Addition of thrombectomy &lt;6 hours (MR CLEAN)</a:t>
            </a:r>
            <a:endParaRPr/>
          </a:p>
          <a:p>
            <a:pPr indent="-457200" lvl="0" marL="5715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Char char="⚫"/>
            </a:pPr>
            <a:r>
              <a:rPr lang="en-US" sz="1890">
                <a:solidFill>
                  <a:schemeClr val="dk1"/>
                </a:solidFill>
              </a:rPr>
              <a:t>Decrease in mortality – 1%</a:t>
            </a:r>
            <a:endParaRPr/>
          </a:p>
          <a:p>
            <a:pPr indent="-457200" lvl="0" marL="5715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Char char="⚫"/>
            </a:pPr>
            <a:r>
              <a:rPr lang="en-US" sz="1890">
                <a:solidFill>
                  <a:schemeClr val="dk1"/>
                </a:solidFill>
              </a:rPr>
              <a:t>Decrease in disability – 16%</a:t>
            </a:r>
            <a:endParaRPr/>
          </a:p>
          <a:p>
            <a:pPr indent="0" lvl="0" marL="1143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None/>
            </a:pPr>
            <a:r>
              <a:rPr b="1" lang="en-US" sz="189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Thrombectomy 6-24 hours</a:t>
            </a:r>
            <a:endParaRPr/>
          </a:p>
          <a:p>
            <a:pPr indent="-457200" lvl="0" marL="5715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Char char="⚫"/>
            </a:pPr>
            <a:r>
              <a:rPr lang="en-US" sz="1890">
                <a:solidFill>
                  <a:schemeClr val="dk1"/>
                </a:solidFill>
              </a:rPr>
              <a:t>Decrease in mortality - 10%</a:t>
            </a:r>
            <a:endParaRPr/>
          </a:p>
          <a:p>
            <a:pPr indent="-457200" lvl="0" marL="571500" rtl="0" algn="l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Char char="⚫"/>
            </a:pPr>
            <a:r>
              <a:rPr lang="en-US" sz="1890">
                <a:solidFill>
                  <a:schemeClr val="dk1"/>
                </a:solidFill>
              </a:rPr>
              <a:t>Decrease in disability – 32%</a:t>
            </a:r>
            <a:endParaRPr sz="1890">
              <a:solidFill>
                <a:schemeClr val="dk1"/>
              </a:solidFill>
            </a:endParaRPr>
          </a:p>
          <a:p>
            <a:pPr indent="0" lvl="0" marL="114300" rtl="0" algn="ctr">
              <a:lnSpc>
                <a:spcPct val="120000"/>
              </a:lnSpc>
              <a:spcBef>
                <a:spcPts val="378"/>
              </a:spcBef>
              <a:spcAft>
                <a:spcPts val="0"/>
              </a:spcAft>
              <a:buSzPts val="1607"/>
              <a:buNone/>
            </a:pPr>
            <a:r>
              <a:rPr lang="en-US" sz="1890">
                <a:solidFill>
                  <a:srgbClr val="AE3A0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 age at presentation – 65 years old</a:t>
            </a:r>
            <a:endParaRPr/>
          </a:p>
        </p:txBody>
      </p:sp>
      <p:sp>
        <p:nvSpPr>
          <p:cNvPr id="1339" name="Google Shape;1339;p82"/>
          <p:cNvSpPr txBox="1"/>
          <p:nvPr>
            <p:ph type="title"/>
          </p:nvPr>
        </p:nvSpPr>
        <p:spPr>
          <a:xfrm>
            <a:off x="166779" y="228600"/>
            <a:ext cx="876233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Outcome – </a:t>
            </a:r>
            <a:r>
              <a:rPr lang="en-US" sz="2800">
                <a:solidFill>
                  <a:srgbClr val="800000"/>
                </a:solidFill>
              </a:rPr>
              <a:t>Ischemic Stroke</a:t>
            </a:r>
            <a:endParaRPr sz="280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1987" y="1232867"/>
            <a:ext cx="4147130" cy="532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83"/>
          <p:cNvSpPr txBox="1"/>
          <p:nvPr>
            <p:ph type="title"/>
          </p:nvPr>
        </p:nvSpPr>
        <p:spPr>
          <a:xfrm>
            <a:off x="166779" y="228600"/>
            <a:ext cx="876233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BENEFIT OF GUIDELINES – </a:t>
            </a:r>
            <a:r>
              <a:rPr lang="en-US" sz="2800">
                <a:solidFill>
                  <a:srgbClr val="800000"/>
                </a:solidFill>
              </a:rPr>
              <a:t>Degenerative spine diseases</a:t>
            </a:r>
            <a:endParaRPr sz="280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84"/>
          <p:cNvSpPr txBox="1"/>
          <p:nvPr>
            <p:ph type="title"/>
          </p:nvPr>
        </p:nvSpPr>
        <p:spPr>
          <a:xfrm>
            <a:off x="301752" y="228600"/>
            <a:ext cx="8534400" cy="9113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0000"/>
                </a:solidFill>
              </a:rPr>
              <a:t>Outcome is not well investigated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52" name="Google Shape;1352;p84"/>
          <p:cNvPicPr preferRelativeResize="0"/>
          <p:nvPr/>
        </p:nvPicPr>
        <p:blipFill rotWithShape="1">
          <a:blip r:embed="rId3">
            <a:alphaModFix/>
          </a:blip>
          <a:srcRect b="11332" l="0" r="0" t="4523"/>
          <a:stretch/>
        </p:blipFill>
        <p:spPr>
          <a:xfrm>
            <a:off x="0" y="1387880"/>
            <a:ext cx="9144000" cy="547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5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A20003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A20003"/>
                </a:solidFill>
              </a:rPr>
              <a:t>TREATMENT COST</a:t>
            </a:r>
            <a:endParaRPr>
              <a:solidFill>
                <a:srgbClr val="A20003"/>
              </a:solidFill>
            </a:endParaRPr>
          </a:p>
        </p:txBody>
      </p:sp>
      <p:pic>
        <p:nvPicPr>
          <p:cNvPr id="1358" name="Google Shape;135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0388" y="1665624"/>
            <a:ext cx="4584700" cy="46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86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1364" name="Google Shape;1364;p86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lang="en-US" sz="3200"/>
              <a:t>Cost data is quite arbitrary and subject to substantial change.</a:t>
            </a:r>
            <a:endParaRPr sz="32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87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rPr lang="en-US"/>
              <a:t>Approximate gross treatment expenses in the US</a:t>
            </a:r>
            <a:endParaRPr/>
          </a:p>
        </p:txBody>
      </p:sp>
      <p:sp>
        <p:nvSpPr>
          <p:cNvPr id="1370" name="Google Shape;1370;p87"/>
          <p:cNvSpPr txBox="1"/>
          <p:nvPr>
            <p:ph idx="1" type="body"/>
          </p:nvPr>
        </p:nvSpPr>
        <p:spPr>
          <a:xfrm>
            <a:off x="227679" y="6321778"/>
            <a:ext cx="8791916" cy="550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000"/>
              <a:t>Source: GlobalData, Medscape, CDC, Kindrachuk et al.</a:t>
            </a:r>
            <a:endParaRPr sz="2000"/>
          </a:p>
        </p:txBody>
      </p:sp>
      <p:graphicFrame>
        <p:nvGraphicFramePr>
          <p:cNvPr id="1371" name="Google Shape;1371;p87"/>
          <p:cNvGraphicFramePr/>
          <p:nvPr/>
        </p:nvGraphicFramePr>
        <p:xfrm>
          <a:off x="301752" y="1509888"/>
          <a:ext cx="8534400" cy="4811889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88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0000"/>
                </a:solidFill>
              </a:rPr>
              <a:t>TREAMTENT COST- </a:t>
            </a:r>
            <a:r>
              <a:rPr lang="en-US">
                <a:solidFill>
                  <a:srgbClr val="990005"/>
                </a:solidFill>
              </a:rPr>
              <a:t>Glioblastoma</a:t>
            </a:r>
            <a:endParaRPr>
              <a:solidFill>
                <a:srgbClr val="990005"/>
              </a:solidFill>
            </a:endParaRPr>
          </a:p>
        </p:txBody>
      </p:sp>
      <p:pic>
        <p:nvPicPr>
          <p:cNvPr id="1377" name="Google Shape;1377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51" y="1493797"/>
            <a:ext cx="6244727" cy="490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0964"/>
            <a:ext cx="9144000" cy="5577036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8"/>
          <p:cNvSpPr txBox="1"/>
          <p:nvPr/>
        </p:nvSpPr>
        <p:spPr>
          <a:xfrm>
            <a:off x="158740" y="293842"/>
            <a:ext cx="8809986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Despite the increase in US </a:t>
            </a:r>
            <a:r>
              <a:rPr lang="en-US" sz="2400">
                <a:solidFill>
                  <a:srgbClr val="A943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GDP per capita </a:t>
            </a:r>
            <a:r>
              <a:rPr lang="en-US" sz="24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28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constant</a:t>
            </a:r>
            <a:r>
              <a:rPr lang="en-US" sz="24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2011 international $)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A9432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5" name="Google Shape;745;p8"/>
          <p:cNvSpPr txBox="1"/>
          <p:nvPr/>
        </p:nvSpPr>
        <p:spPr>
          <a:xfrm>
            <a:off x="8004394" y="1957457"/>
            <a:ext cx="934871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$53,272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(2014)</a:t>
            </a:r>
            <a:endParaRPr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6" name="Google Shape;746;p8"/>
          <p:cNvSpPr txBox="1"/>
          <p:nvPr/>
        </p:nvSpPr>
        <p:spPr>
          <a:xfrm>
            <a:off x="378720" y="5024861"/>
            <a:ext cx="934871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$37,062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(1990)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89"/>
          <p:cNvSpPr txBox="1"/>
          <p:nvPr>
            <p:ph idx="1" type="body"/>
          </p:nvPr>
        </p:nvSpPr>
        <p:spPr>
          <a:xfrm>
            <a:off x="105005" y="1404050"/>
            <a:ext cx="4479373" cy="5489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31775" lvl="0" marL="0" rtl="0" algn="ctr"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b="1" lang="en-US" sz="1800">
                <a:solidFill>
                  <a:srgbClr val="FF0000"/>
                </a:solidFill>
              </a:rPr>
              <a:t>USA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Neurosurgery consultation - $378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Labs - $400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Imaging (MRI) – 6 x $600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Hospital costs - $8.813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Surgery costs - $25.204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BCNU costs - $10.000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Genetic study - $550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Immunohistology - $416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Radiation costs - $11.520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TMZ (initial) - $12.136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TMZ (maintenance) - $2.041/month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Electric field therapy - $21.000/month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Other medications - $300/month</a:t>
            </a:r>
            <a:endParaRPr/>
          </a:p>
          <a:p>
            <a:pPr indent="-231775" lvl="0" marL="231775" rtl="0" algn="l">
              <a:spcBef>
                <a:spcPts val="360"/>
              </a:spcBef>
              <a:spcAft>
                <a:spcPts val="0"/>
              </a:spcAft>
              <a:buSzPts val="1530"/>
              <a:buFont typeface="Georgia"/>
              <a:buAutoNum type="arabicPeriod"/>
            </a:pPr>
            <a:r>
              <a:rPr lang="en-US" sz="1800"/>
              <a:t>Hospice - $4.500/month</a:t>
            </a:r>
            <a:endParaRPr sz="1800"/>
          </a:p>
          <a:p>
            <a:pPr indent="0" lvl="0" marL="50800" rtl="0" algn="l">
              <a:spcBef>
                <a:spcPts val="360"/>
              </a:spcBef>
              <a:spcAft>
                <a:spcPts val="0"/>
              </a:spcAft>
              <a:buSzPts val="1530"/>
              <a:buNone/>
            </a:pPr>
            <a:r>
              <a:rPr b="1" lang="en-US" sz="1800"/>
              <a:t>Total: about $250.000</a:t>
            </a:r>
            <a:endParaRPr/>
          </a:p>
        </p:txBody>
      </p:sp>
      <p:sp>
        <p:nvSpPr>
          <p:cNvPr id="1383" name="Google Shape;1383;p89"/>
          <p:cNvSpPr txBox="1"/>
          <p:nvPr/>
        </p:nvSpPr>
        <p:spPr>
          <a:xfrm>
            <a:off x="4584379" y="1404050"/>
            <a:ext cx="4318269" cy="5289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31775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</a:pP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INDIA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Neurosurgery Consultation - $11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Labs - $119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Imaging (MRI) – 6 x $400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Hospital costs - $467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Surgery costs - $3.500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BCNU costs - $4.285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Genetic study - $243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Immunohistology - $124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Radiation costs - $6.898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TMZ (initial) - $1.410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TMZ (maintenance) - $365/month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Electric field therapy - NA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medications – $180/month</a:t>
            </a:r>
            <a:endParaRPr/>
          </a:p>
          <a:p>
            <a:pPr indent="-231775" lvl="0" marL="23177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Georgia"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Hospice – NA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0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</a:pPr>
            <a:r>
              <a:rPr b="1"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Total: about $27.414</a:t>
            </a:r>
            <a:endParaRPr/>
          </a:p>
        </p:txBody>
      </p:sp>
      <p:sp>
        <p:nvSpPr>
          <p:cNvPr id="1384" name="Google Shape;1384;p89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en-US">
                <a:solidFill>
                  <a:srgbClr val="000000"/>
                </a:solidFill>
              </a:rPr>
              <a:t>TREAMTENT COST- </a:t>
            </a:r>
            <a:r>
              <a:rPr lang="en-US">
                <a:solidFill>
                  <a:srgbClr val="990005"/>
                </a:solidFill>
              </a:rPr>
              <a:t>Glioblastoma</a:t>
            </a:r>
            <a:endParaRPr>
              <a:solidFill>
                <a:srgbClr val="990005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90"/>
          <p:cNvSpPr txBox="1"/>
          <p:nvPr>
            <p:ph type="title"/>
          </p:nvPr>
        </p:nvSpPr>
        <p:spPr>
          <a:xfrm>
            <a:off x="162140" y="228600"/>
            <a:ext cx="8823098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TREATMENT COST - </a:t>
            </a:r>
            <a:r>
              <a:rPr lang="en-US" sz="2800">
                <a:solidFill>
                  <a:srgbClr val="800000"/>
                </a:solidFill>
              </a:rPr>
              <a:t>Ruptured Intracranial Aneurysms</a:t>
            </a:r>
            <a:endParaRPr sz="2800">
              <a:solidFill>
                <a:srgbClr val="A20003"/>
              </a:solidFill>
            </a:endParaRPr>
          </a:p>
        </p:txBody>
      </p:sp>
      <p:grpSp>
        <p:nvGrpSpPr>
          <p:cNvPr id="1390" name="Google Shape;1390;p90"/>
          <p:cNvGrpSpPr/>
          <p:nvPr/>
        </p:nvGrpSpPr>
        <p:grpSpPr>
          <a:xfrm>
            <a:off x="1449039" y="1448817"/>
            <a:ext cx="6528832" cy="4850348"/>
            <a:chOff x="1892301" y="2121232"/>
            <a:chExt cx="6147624" cy="4736767"/>
          </a:xfrm>
        </p:grpSpPr>
        <p:pic>
          <p:nvPicPr>
            <p:cNvPr id="1391" name="Google Shape;1391;p9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4340736" y="2121232"/>
              <a:ext cx="3699189" cy="47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2" name="Google Shape;1392;p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92301" y="2121232"/>
              <a:ext cx="3083135" cy="47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3" name="Google Shape;1393;p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08825" y="2129597"/>
              <a:ext cx="573015" cy="352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9" name="Google Shape;1399;p91"/>
          <p:cNvGraphicFramePr/>
          <p:nvPr/>
        </p:nvGraphicFramePr>
        <p:xfrm>
          <a:off x="301752" y="2070014"/>
          <a:ext cx="8671120" cy="40640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400" name="Google Shape;1400;p91"/>
          <p:cNvSpPr txBox="1"/>
          <p:nvPr/>
        </p:nvSpPr>
        <p:spPr>
          <a:xfrm>
            <a:off x="177520" y="6349373"/>
            <a:ext cx="46979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Richard Dodel et al., Stroke. 2010;41:2918-2923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1" name="Google Shape;1401;p91"/>
          <p:cNvSpPr txBox="1"/>
          <p:nvPr>
            <p:ph type="title"/>
          </p:nvPr>
        </p:nvSpPr>
        <p:spPr>
          <a:xfrm>
            <a:off x="162140" y="228600"/>
            <a:ext cx="8823098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TREATMENT COST - </a:t>
            </a:r>
            <a:r>
              <a:rPr lang="en-US" sz="2800">
                <a:solidFill>
                  <a:srgbClr val="800000"/>
                </a:solidFill>
              </a:rPr>
              <a:t>Ruptured Intracranial Aneurysms</a:t>
            </a:r>
            <a:endParaRPr sz="2800">
              <a:solidFill>
                <a:srgbClr val="A20003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506" y="1642491"/>
            <a:ext cx="6246427" cy="4934677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92"/>
          <p:cNvSpPr txBox="1"/>
          <p:nvPr>
            <p:ph type="title"/>
          </p:nvPr>
        </p:nvSpPr>
        <p:spPr>
          <a:xfrm>
            <a:off x="162140" y="228600"/>
            <a:ext cx="8823098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TREATMENT COST – </a:t>
            </a:r>
            <a:r>
              <a:rPr lang="en-US" sz="2800">
                <a:solidFill>
                  <a:srgbClr val="800000"/>
                </a:solidFill>
              </a:rPr>
              <a:t>Ischemic Stroke</a:t>
            </a:r>
            <a:endParaRPr sz="2800">
              <a:solidFill>
                <a:srgbClr val="A20003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93"/>
          <p:cNvSpPr txBox="1"/>
          <p:nvPr>
            <p:ph idx="1" type="body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95"/>
              <a:buNone/>
            </a:pPr>
            <a:r>
              <a:rPr lang="en-US"/>
              <a:t>Acute management of Ischemic Stroke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IV tPA alone - $19,000</a:t>
            </a:r>
            <a:endParaRPr/>
          </a:p>
          <a:p>
            <a:pPr indent="-274320" lvl="0" marL="274320" rtl="0" algn="l">
              <a:spcBef>
                <a:spcPts val="540"/>
              </a:spcBef>
              <a:spcAft>
                <a:spcPts val="0"/>
              </a:spcAft>
              <a:buSzPts val="2295"/>
              <a:buChar char="⚫"/>
            </a:pPr>
            <a:r>
              <a:rPr lang="en-US"/>
              <a:t>Thrombectomy - $34,000</a:t>
            </a:r>
            <a:endParaRPr/>
          </a:p>
          <a:p>
            <a:pPr indent="-128587" lvl="0" marL="274320" rtl="0" algn="l">
              <a:spcBef>
                <a:spcPts val="540"/>
              </a:spcBef>
              <a:spcAft>
                <a:spcPts val="0"/>
              </a:spcAft>
              <a:buSzPts val="2295"/>
              <a:buNone/>
            </a:pPr>
            <a:r>
              <a:t/>
            </a:r>
            <a:endParaRPr/>
          </a:p>
        </p:txBody>
      </p:sp>
      <p:sp>
        <p:nvSpPr>
          <p:cNvPr id="1413" name="Google Shape;1413;p93"/>
          <p:cNvSpPr txBox="1"/>
          <p:nvPr>
            <p:ph type="title"/>
          </p:nvPr>
        </p:nvSpPr>
        <p:spPr>
          <a:xfrm>
            <a:off x="162140" y="228600"/>
            <a:ext cx="8823098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TREATMENT COST – </a:t>
            </a:r>
            <a:r>
              <a:rPr lang="en-US" sz="2800">
                <a:solidFill>
                  <a:srgbClr val="800000"/>
                </a:solidFill>
              </a:rPr>
              <a:t>Ischemic Stroke</a:t>
            </a:r>
            <a:endParaRPr sz="2800">
              <a:solidFill>
                <a:srgbClr val="A20003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Google Shape;1418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1987" y="1232867"/>
            <a:ext cx="4147130" cy="532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p94"/>
          <p:cNvSpPr txBox="1"/>
          <p:nvPr>
            <p:ph type="title"/>
          </p:nvPr>
        </p:nvSpPr>
        <p:spPr>
          <a:xfrm>
            <a:off x="162140" y="228600"/>
            <a:ext cx="8823098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000000"/>
                </a:solidFill>
              </a:rPr>
              <a:t>TREATMENT COST – </a:t>
            </a:r>
            <a:r>
              <a:rPr lang="en-US" sz="2800">
                <a:solidFill>
                  <a:srgbClr val="800000"/>
                </a:solidFill>
              </a:rPr>
              <a:t>Degenerative spine disease</a:t>
            </a:r>
            <a:endParaRPr sz="2800">
              <a:solidFill>
                <a:srgbClr val="A20003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95"/>
          <p:cNvSpPr txBox="1"/>
          <p:nvPr>
            <p:ph type="title"/>
          </p:nvPr>
        </p:nvSpPr>
        <p:spPr>
          <a:xfrm>
            <a:off x="0" y="62753"/>
            <a:ext cx="9144000" cy="1283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3200"/>
              <a:buFont typeface="Libre Baskerville"/>
              <a:buNone/>
            </a:pPr>
            <a:r>
              <a:rPr b="1" lang="en-US" sz="3200">
                <a:solidFill>
                  <a:srgbClr val="F8F8F8"/>
                </a:solidFill>
              </a:rPr>
              <a:t>The “National Bill”</a:t>
            </a:r>
            <a:br>
              <a:rPr b="1" lang="en-US" sz="2800">
                <a:solidFill>
                  <a:srgbClr val="F8F8F8"/>
                </a:solidFill>
              </a:rPr>
            </a:br>
            <a:r>
              <a:rPr b="1" lang="en-US" sz="2400">
                <a:solidFill>
                  <a:srgbClr val="F8F8F8"/>
                </a:solidFill>
              </a:rPr>
              <a:t>of All Spine De Novo Fusions and Refusions</a:t>
            </a:r>
            <a:endParaRPr b="1" sz="2800">
              <a:solidFill>
                <a:srgbClr val="F8F8F8"/>
              </a:solidFill>
            </a:endParaRPr>
          </a:p>
        </p:txBody>
      </p:sp>
      <p:sp>
        <p:nvSpPr>
          <p:cNvPr id="1425" name="Google Shape;1425;p95"/>
          <p:cNvSpPr txBox="1"/>
          <p:nvPr>
            <p:ph idx="1" type="body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0175" lvl="0" marL="282575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t/>
            </a:r>
            <a:endParaRPr/>
          </a:p>
        </p:txBody>
      </p:sp>
      <p:graphicFrame>
        <p:nvGraphicFramePr>
          <p:cNvPr id="1426" name="Google Shape;1426;p95"/>
          <p:cNvGraphicFramePr/>
          <p:nvPr/>
        </p:nvGraphicFramePr>
        <p:xfrm>
          <a:off x="228600" y="1752600"/>
          <a:ext cx="8610600" cy="487680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2" name="Google Shape;1432;p96"/>
          <p:cNvGraphicFramePr/>
          <p:nvPr/>
        </p:nvGraphicFramePr>
        <p:xfrm>
          <a:off x="171504" y="23871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{9028E185-06FC-45DC-A48F-64364F243829}</a:tableStyleId>
              </a:tblPr>
              <a:tblGrid>
                <a:gridCol w="1733400"/>
                <a:gridCol w="2572450"/>
                <a:gridCol w="2960650"/>
                <a:gridCol w="1533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Disease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Average cost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Benefit of guidelines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Cost/QALY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635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Glioblastoma</a:t>
                      </a:r>
                      <a:endParaRPr b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≈$250,000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Extended survival for about 1 year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$256,000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Subarachnoid hemorrhage</a:t>
                      </a:r>
                      <a:endParaRPr b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≈$41,905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Decreased mortality –43%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Decreased disability* –27%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$4,862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666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Ischemic stroke</a:t>
                      </a:r>
                      <a:endParaRPr b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tPA ≈$19,000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Thrombectomy</a:t>
                      </a: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≈$34,000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Decreased mortality:</a:t>
                      </a: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2-10%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Decreased disability*:12-32%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$24,000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 saving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Spinal fusion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$18,000-$44,000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???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???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433" name="Google Shape;1433;p96"/>
          <p:cNvSpPr txBox="1"/>
          <p:nvPr>
            <p:ph type="title"/>
          </p:nvPr>
        </p:nvSpPr>
        <p:spPr>
          <a:xfrm>
            <a:off x="162140" y="417740"/>
            <a:ext cx="602619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Times New Roman"/>
              <a:buNone/>
            </a:pPr>
            <a:r>
              <a:rPr lang="en-US" sz="2520">
                <a:solidFill>
                  <a:srgbClr val="000000"/>
                </a:solidFill>
              </a:rPr>
              <a:t>BENEFIT OF GUIDELINES</a:t>
            </a:r>
            <a:br>
              <a:rPr lang="en-US" sz="2520">
                <a:solidFill>
                  <a:srgbClr val="000000"/>
                </a:solidFill>
              </a:rPr>
            </a:br>
            <a:r>
              <a:rPr lang="en-US" sz="2520">
                <a:solidFill>
                  <a:srgbClr val="000000"/>
                </a:solidFill>
              </a:rPr>
              <a:t>COST</a:t>
            </a:r>
            <a:endParaRPr sz="2520">
              <a:solidFill>
                <a:srgbClr val="A20003"/>
              </a:solidFill>
            </a:endParaRPr>
          </a:p>
        </p:txBody>
      </p:sp>
      <p:sp>
        <p:nvSpPr>
          <p:cNvPr id="1434" name="Google Shape;1434;p96"/>
          <p:cNvSpPr txBox="1"/>
          <p:nvPr/>
        </p:nvSpPr>
        <p:spPr>
          <a:xfrm>
            <a:off x="5256026" y="218880"/>
            <a:ext cx="3881611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800"/>
              <a:buFont typeface="Times New Roman"/>
              <a:buNone/>
            </a:pPr>
            <a:r>
              <a:rPr lang="en-US" sz="28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</a:t>
            </a:r>
            <a:endParaRPr sz="2800">
              <a:solidFill>
                <a:srgbClr val="A2000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35" name="Google Shape;1435;p96"/>
          <p:cNvCxnSpPr/>
          <p:nvPr/>
        </p:nvCxnSpPr>
        <p:spPr>
          <a:xfrm flipH="1" rot="10800000">
            <a:off x="1270094" y="770068"/>
            <a:ext cx="3783258" cy="2702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</p:cxnSp>
      <p:sp>
        <p:nvSpPr>
          <p:cNvPr id="1436" name="Google Shape;1436;p96"/>
          <p:cNvSpPr txBox="1"/>
          <p:nvPr/>
        </p:nvSpPr>
        <p:spPr>
          <a:xfrm>
            <a:off x="171504" y="5987446"/>
            <a:ext cx="2932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*Modified Rankin Scale ≥3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97"/>
          <p:cNvSpPr txBox="1"/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Times New Roman"/>
              <a:buNone/>
            </a:pPr>
            <a:r>
              <a:t/>
            </a:r>
            <a:endParaRPr/>
          </a:p>
        </p:txBody>
      </p:sp>
      <p:pic>
        <p:nvPicPr>
          <p:cNvPr id="1442" name="Google Shape;144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661" y="1423961"/>
            <a:ext cx="7740892" cy="4885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98"/>
          <p:cNvSpPr txBox="1"/>
          <p:nvPr>
            <p:ph type="title"/>
          </p:nvPr>
        </p:nvSpPr>
        <p:spPr>
          <a:xfrm>
            <a:off x="301752" y="228599"/>
            <a:ext cx="8534400" cy="9629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90005"/>
              </a:buClr>
              <a:buSzPts val="4400"/>
              <a:buFont typeface="Times New Roman"/>
              <a:buNone/>
            </a:pPr>
            <a:r>
              <a:rPr lang="en-US" sz="4400">
                <a:solidFill>
                  <a:srgbClr val="990005"/>
                </a:solidFill>
              </a:rPr>
              <a:t>An illustration/years of useful life</a:t>
            </a:r>
            <a:endParaRPr sz="5400">
              <a:solidFill>
                <a:srgbClr val="990005"/>
              </a:solidFill>
            </a:endParaRPr>
          </a:p>
        </p:txBody>
      </p:sp>
      <p:pic>
        <p:nvPicPr>
          <p:cNvPr id="1448" name="Google Shape;1448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851" y="3368970"/>
            <a:ext cx="561759" cy="561759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98"/>
          <p:cNvSpPr txBox="1"/>
          <p:nvPr/>
        </p:nvSpPr>
        <p:spPr>
          <a:xfrm>
            <a:off x="398809" y="3206780"/>
            <a:ext cx="2117852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300"/>
              <a:buFont typeface="Times New Roman"/>
              <a:buNone/>
            </a:pPr>
            <a:r>
              <a:rPr lang="en-US" sz="33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VS</a:t>
            </a:r>
            <a:endParaRPr sz="33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0" name="Google Shape;1450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7036" y="2564145"/>
            <a:ext cx="2082211" cy="20822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98"/>
          <p:cNvSpPr txBox="1"/>
          <p:nvPr/>
        </p:nvSpPr>
        <p:spPr>
          <a:xfrm>
            <a:off x="106380" y="4105302"/>
            <a:ext cx="15453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Glioblastoma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2" name="Google Shape;1452;p98"/>
          <p:cNvSpPr txBox="1"/>
          <p:nvPr/>
        </p:nvSpPr>
        <p:spPr>
          <a:xfrm>
            <a:off x="5373235" y="5172371"/>
            <a:ext cx="17902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Ischemic stroke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3" name="Google Shape;1453;p98"/>
          <p:cNvSpPr txBox="1"/>
          <p:nvPr/>
        </p:nvSpPr>
        <p:spPr>
          <a:xfrm>
            <a:off x="1554010" y="4646356"/>
            <a:ext cx="29556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Subarachnoid Hemorrhage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4" name="Google Shape;1454;p98"/>
          <p:cNvSpPr txBox="1"/>
          <p:nvPr/>
        </p:nvSpPr>
        <p:spPr>
          <a:xfrm>
            <a:off x="3255383" y="3206780"/>
            <a:ext cx="2117852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300"/>
              <a:buFont typeface="Times New Roman"/>
              <a:buNone/>
            </a:pPr>
            <a:r>
              <a:rPr lang="en-US" sz="33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VS</a:t>
            </a:r>
            <a:endParaRPr sz="33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5" name="Google Shape;1455;p98"/>
          <p:cNvSpPr txBox="1"/>
          <p:nvPr/>
        </p:nvSpPr>
        <p:spPr>
          <a:xfrm>
            <a:off x="7314492" y="3346350"/>
            <a:ext cx="2117852" cy="758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300"/>
              <a:buFont typeface="Times New Roman"/>
              <a:buNone/>
            </a:pPr>
            <a:r>
              <a:rPr lang="en-US" sz="33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VS ??</a:t>
            </a:r>
            <a:endParaRPr sz="33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6" name="Google Shape;1456;p98"/>
          <p:cNvSpPr txBox="1"/>
          <p:nvPr/>
        </p:nvSpPr>
        <p:spPr>
          <a:xfrm>
            <a:off x="8294166" y="3979689"/>
            <a:ext cx="7616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Spine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457" name="Google Shape;1457;p98"/>
          <p:cNvGrpSpPr/>
          <p:nvPr/>
        </p:nvGrpSpPr>
        <p:grpSpPr>
          <a:xfrm>
            <a:off x="4639892" y="2051645"/>
            <a:ext cx="3127201" cy="3109385"/>
            <a:chOff x="5184136" y="1554531"/>
            <a:chExt cx="3430647" cy="3411102"/>
          </a:xfrm>
        </p:grpSpPr>
        <p:pic>
          <p:nvPicPr>
            <p:cNvPr id="1458" name="Google Shape;1458;p9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13295" y="2564145"/>
              <a:ext cx="2401488" cy="2401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9" name="Google Shape;1459;p9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92135" y="2564145"/>
              <a:ext cx="2401488" cy="2401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0" name="Google Shape;1460;p9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13295" y="1554995"/>
              <a:ext cx="2401488" cy="2401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1" name="Google Shape;1461;p9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84136" y="1554531"/>
              <a:ext cx="2401488" cy="24014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2" name="Google Shape;1462;p98"/>
          <p:cNvSpPr txBox="1"/>
          <p:nvPr/>
        </p:nvSpPr>
        <p:spPr>
          <a:xfrm>
            <a:off x="231805" y="5691807"/>
            <a:ext cx="87297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If the same amount of money spent on acute treatment in each disease category – this will be the relative benefit in increased years of useful life.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_rels/themeOverride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jpg"/><Relationship Id="rId2" Type="http://schemas.openxmlformats.org/officeDocument/2006/relationships/image" Target="../media/image12.jpg"/></Relationships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Precedent">
  <a:themeElements>
    <a:clrScheme name="Precedent">
      <a:dk1>
        <a:srgbClr val="921F07"/>
      </a:dk1>
      <a:lt1>
        <a:srgbClr val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pothecary">
  <a:themeElements>
    <a:clrScheme name="Apothecary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Blac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Precedent">
  <a:themeElements>
    <a:clrScheme name="Precedent">
      <a:dk1>
        <a:srgbClr val="921F07"/>
      </a:dk1>
      <a:lt1>
        <a:srgbClr val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ivic">
  <a:themeElements>
    <a:clrScheme name="Civic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Georgia"/>
      <a:ea typeface=""/>
      <a:cs typeface=""/>
      <a:font script="Jpan" typeface="ＭＳ Ｐ明朝"/>
      <a:font script="Hang" typeface="바탕"/>
      <a:font script="Hans" typeface="华文新魏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2017-02-27T22:24:32Z</dcterms:created>
  <dc:creator>Tigran Khachatryan</dc:creator>
</cp:coreProperties>
</file>